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  <p:sldMasterId id="2147483729" r:id="rId5"/>
  </p:sldMasterIdLst>
  <p:notesMasterIdLst>
    <p:notesMasterId r:id="rId26"/>
  </p:notesMasterIdLst>
  <p:sldIdLst>
    <p:sldId id="276" r:id="rId6"/>
    <p:sldId id="1771" r:id="rId7"/>
    <p:sldId id="1770" r:id="rId8"/>
    <p:sldId id="1769" r:id="rId9"/>
    <p:sldId id="4298" r:id="rId10"/>
    <p:sldId id="4296" r:id="rId11"/>
    <p:sldId id="4293" r:id="rId12"/>
    <p:sldId id="1775" r:id="rId13"/>
    <p:sldId id="1762" r:id="rId14"/>
    <p:sldId id="1768" r:id="rId15"/>
    <p:sldId id="1776" r:id="rId16"/>
    <p:sldId id="1777" r:id="rId17"/>
    <p:sldId id="1763" r:id="rId18"/>
    <p:sldId id="4299" r:id="rId19"/>
    <p:sldId id="4300" r:id="rId20"/>
    <p:sldId id="4294" r:id="rId21"/>
    <p:sldId id="4295" r:id="rId22"/>
    <p:sldId id="4297" r:id="rId23"/>
    <p:sldId id="1945" r:id="rId24"/>
    <p:sldId id="4301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4382FF"/>
    <a:srgbClr val="2E75B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27617B-0D49-401A-8594-404191C78263}" v="440" dt="2023-02-21T16:33:20.463"/>
    <p1510:client id="{90D42646-E126-5AB0-20DE-05F6073B4882}" v="11" dt="2023-02-21T16:03:56.7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58" y="14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948ECE-2484-4255-B53D-6D20EEED95CD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A45FD-71B9-43CD-8804-6B5240A06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789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EB3D3-0FFF-411E-9B05-49162AEFA316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A5D65-7C8F-4300-9B85-59BDBCE6D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03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EB3D3-0FFF-411E-9B05-49162AEFA316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A5D65-7C8F-4300-9B85-59BDBCE6D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109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EB3D3-0FFF-411E-9B05-49162AEFA316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A5D65-7C8F-4300-9B85-59BDBCE6D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780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BFDC7-63CF-43BA-A118-F63591117A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6CBF4C-C0E1-4811-A832-63905133B8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6D299-CBBF-41EA-8773-0AE3CB29E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0EDE8-CFBB-421F-B68B-B74FDD0C9AA4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840F4-73D0-4261-AB1D-9BFD26FAF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50B9D-4D49-4526-805B-BA3999A4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A0FB-2CE0-470F-8460-93D6F2E75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16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915D0-52D5-4DB4-8102-9C7E31BF6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DDC0D-9155-46DF-A30C-5C881BDC0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39A63-3E47-4676-8822-0F94B92B5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0EDE8-CFBB-421F-B68B-B74FDD0C9AA4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CE2DED-F023-457E-817D-9A6A31DC2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078B80-CE38-4D93-9358-005790BDA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A0FB-2CE0-470F-8460-93D6F2E75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23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C3B83-B0BD-4D69-AFEB-1ECCF70F8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8800F-D7AD-4540-92C7-FE2209DE9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B40D8-06E7-4F61-BEAC-9D3A081C7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0EDE8-CFBB-421F-B68B-B74FDD0C9AA4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6B051-77AE-4652-8E95-C8BA6953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96E45-4354-49BF-A825-45E4A783A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A0FB-2CE0-470F-8460-93D6F2E75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146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936CF-91AE-4717-B6A2-425AD7581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81E3E-DAD0-488A-9549-25A7B6B486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FE454C-960D-4E8E-A176-F625C4C656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CB6147-85E8-4F6A-8DB0-48D485EDB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0EDE8-CFBB-421F-B68B-B74FDD0C9AA4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AAFF88-2C00-4EEA-8051-02D88D93B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C8CE03-710E-46BD-A699-132BE25DE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A0FB-2CE0-470F-8460-93D6F2E75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49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CDEA1-03F1-4B72-B81E-D2146B4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76E67B-5E97-487C-B37C-2983C40BD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1905A8-C86B-4251-87A2-49DCFC577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02DF78-AE05-4878-8A0F-52EFF4A459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2353F5-C996-4FBC-820C-CF8F857858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B90BFB-5D31-4CEE-9C57-83A308A3A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0EDE8-CFBB-421F-B68B-B74FDD0C9AA4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4E4C51-D9D3-434F-A14C-F7BBFA752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EDDBE-0F4D-4EB8-8854-BA752E5A0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A0FB-2CE0-470F-8460-93D6F2E75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80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12EAE-8175-4A05-8565-2FAC9DA37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82DA30-82F3-41D7-8AE5-102EF0814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0EDE8-CFBB-421F-B68B-B74FDD0C9AA4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714C76-1878-4AA0-8FC9-E4118F372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163AD6-361C-470C-9EE4-662D1D582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A0FB-2CE0-470F-8460-93D6F2E75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5479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010707-A933-4067-8CFA-1104D1544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0EDE8-CFBB-421F-B68B-B74FDD0C9AA4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A5563C-B852-4AB0-BB75-E8AC9F70E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B09483-4DDF-4171-B9EC-621F97304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A0FB-2CE0-470F-8460-93D6F2E75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69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2A173-FF98-4643-8565-CED76B6F6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1854E-DADA-4451-899B-5BD884B1B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E445C2-B4AC-437D-8851-4975EB937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E7D8E1-4987-46DC-A21A-2B9AF2A31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0EDE8-CFBB-421F-B68B-B74FDD0C9AA4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03C9C-DA58-46E6-AC05-2DA2B6A0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CB361D-A925-4555-B655-BF3950433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A0FB-2CE0-470F-8460-93D6F2E75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03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EB3D3-0FFF-411E-9B05-49162AEFA316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A5D65-7C8F-4300-9B85-59BDBCE6D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851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15382-0339-46A2-B046-944BE143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C80192-AAE7-45CD-87BD-728CCA5838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1FDC79-ABAD-4940-A0D4-78294FEAE5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2A757-E177-425C-A94B-41D21474A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0EDE8-CFBB-421F-B68B-B74FDD0C9AA4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1628DE-24A2-49EC-B9BE-739971580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D57A4E-046A-46E0-B038-428F4FF0B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A0FB-2CE0-470F-8460-93D6F2E75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037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00790-934E-4734-A257-C847E2366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AF3993-553D-46ED-854B-E36CA82899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CD9E1-1F1A-4A92-B62B-C3E772275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0EDE8-CFBB-421F-B68B-B74FDD0C9AA4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08F03-2C58-49AF-8BBC-2F5168BBD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B459C-2AF4-4510-B3CE-D25FD8033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A0FB-2CE0-470F-8460-93D6F2E75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673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218695-C3A3-41AE-912A-7C334E26E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30317C-1875-4C2F-852A-5F043F2D0D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AA691-E5DD-4DE1-A787-F8D940A53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0EDE8-CFBB-421F-B68B-B74FDD0C9AA4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145629-2F03-44A1-848F-C22970F63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D9AC5-42A0-4923-B412-3D1BC4E0E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A0FB-2CE0-470F-8460-93D6F2E75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74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37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EB3D3-0FFF-411E-9B05-49162AEFA316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A5D65-7C8F-4300-9B85-59BDBCE6D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45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EB3D3-0FFF-411E-9B05-49162AEFA316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A5D65-7C8F-4300-9B85-59BDBCE6D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07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EB3D3-0FFF-411E-9B05-49162AEFA316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A5D65-7C8F-4300-9B85-59BDBCE6D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48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2E786-D109-410F-8C28-48E77BDFBF59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8FF1F-61CD-446D-A43D-C6E01EA36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959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EB3D3-0FFF-411E-9B05-49162AEFA316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A5D65-7C8F-4300-9B85-59BDBCE6D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694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EB3D3-0FFF-411E-9B05-49162AEFA316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A5D65-7C8F-4300-9B85-59BDBCE6D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15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0A926C1-135F-45EB-92B1-1E91D1A1094D}"/>
              </a:ext>
            </a:extLst>
          </p:cNvPr>
          <p:cNvPicPr/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09" b="14546"/>
          <a:stretch/>
        </p:blipFill>
        <p:spPr bwMode="auto">
          <a:xfrm>
            <a:off x="122940" y="5902325"/>
            <a:ext cx="11946120" cy="4095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EB3D3-0FFF-411E-9B05-49162AEFA316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A5D65-7C8F-4300-9B85-59BDBCE6DD5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559086-5572-41A0-A14E-D6297255BC1C}"/>
              </a:ext>
            </a:extLst>
          </p:cNvPr>
          <p:cNvSpPr/>
          <p:nvPr userDrawn="1"/>
        </p:nvSpPr>
        <p:spPr>
          <a:xfrm>
            <a:off x="122940" y="6070600"/>
            <a:ext cx="11946120" cy="571500"/>
          </a:xfrm>
          <a:prstGeom prst="rect">
            <a:avLst/>
          </a:prstGeom>
          <a:solidFill>
            <a:srgbClr val="008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11" name="Picture 10" descr="A blue and white sign&#10;&#10;Description automatically generated with low confidence">
            <a:extLst>
              <a:ext uri="{FF2B5EF4-FFF2-40B4-BE49-F238E27FC236}">
                <a16:creationId xmlns:a16="http://schemas.microsoft.com/office/drawing/2014/main" id="{62F4E864-0162-4ED0-959B-0806E6A5EE6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539798"/>
            <a:ext cx="1085850" cy="95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9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4E75FB-438E-4F6B-943A-BCD77B0FA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F7244A-32F2-470D-B12F-024C6D8847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1530B-D5C2-47AC-ADBC-D859DBD9A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0EDE8-CFBB-421F-B68B-B74FDD0C9AA4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A9847-28C0-4745-B12B-F8D75839B2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8FD06B-B304-4DDF-AC5D-47B4A2EB7E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5A0FB-2CE0-470F-8460-93D6F2E75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141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loridahousing.org/docs/default-source/developers-and-property-managers/compliance/limits/income-limits/ship-and-hhrp---2022-combined-income-and-rent-limits-(eff-4-18-2022).pdf?sfvrsn=e039f57b_0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rclco.com/publication/jobs-across-america-an-interactive-map-of-employment-density-by-industry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www.beaconcouncil.com/data/demographic-overview/todays-miami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partments.com/" TargetMode="External"/><Relationship Id="rId4" Type="http://schemas.openxmlformats.org/officeDocument/2006/relationships/hyperlink" Target="http://www.apartmentguide.com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litico.com/magazine/story/2016/06/what-works-cincinnati-ohio-over-the-rhine-crime-neighborhood-turnaround-city-urban-revitalization-213969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asestudies.uli.org/wp-content/uploads/2016/06/OverTheRhinePDF.pdf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and.ccs.miami.edu/explore/parcels" TargetMode="External"/><Relationship Id="rId5" Type="http://schemas.openxmlformats.org/officeDocument/2006/relationships/hyperlink" Target="https://www.beaconcouncil.com/data/demographic-overview/todays-miami/" TargetMode="Externa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usabuilders.com/garage-conversion-city-miami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xabl.com/gallery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hyperlink" Target="https://flhousing.org/events/" TargetMode="External"/><Relationship Id="rId7" Type="http://schemas.openxmlformats.org/officeDocument/2006/relationships/image" Target="../media/image25.png"/><Relationship Id="rId2" Type="http://schemas.openxmlformats.org/officeDocument/2006/relationships/hyperlink" Target="http://www.flhousing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hyperlink" Target="https://flhousing.org/publications/" TargetMode="External"/><Relationship Id="rId4" Type="http://schemas.openxmlformats.org/officeDocument/2006/relationships/hyperlink" Target="https://flhousing.org/past-trainings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mailto:nesbitt@flhousing.or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chamber.com/wp-content/uploads/2018/09/ES_FLChamber2030_TargetsandStrategies_Sep12.pdf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beaconcouncil.com/data/demographic-overview/todays-miami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stpeterising.com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stpeterising.com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person, park&#10;&#10;Description automatically generated">
            <a:extLst>
              <a:ext uri="{FF2B5EF4-FFF2-40B4-BE49-F238E27FC236}">
                <a16:creationId xmlns:a16="http://schemas.microsoft.com/office/drawing/2014/main" id="{BD88493C-FD9E-42CF-B9DE-A21B228A94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2B46B94-9F3F-4C8C-8847-B796C9DBA37E}"/>
              </a:ext>
            </a:extLst>
          </p:cNvPr>
          <p:cNvSpPr/>
          <p:nvPr/>
        </p:nvSpPr>
        <p:spPr>
          <a:xfrm>
            <a:off x="0" y="1969731"/>
            <a:ext cx="5212080" cy="154134"/>
          </a:xfrm>
          <a:prstGeom prst="rect">
            <a:avLst/>
          </a:prstGeom>
          <a:solidFill>
            <a:srgbClr val="12899D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A02C75-FB1C-4EAA-A84E-598C9B7A5FE0}"/>
              </a:ext>
            </a:extLst>
          </p:cNvPr>
          <p:cNvSpPr/>
          <p:nvPr/>
        </p:nvSpPr>
        <p:spPr>
          <a:xfrm>
            <a:off x="0" y="2567793"/>
            <a:ext cx="5212080" cy="154134"/>
          </a:xfrm>
          <a:prstGeom prst="rect">
            <a:avLst/>
          </a:prstGeom>
          <a:solidFill>
            <a:srgbClr val="12899D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blue and white sign&#10;&#10;Description automatically generated with low confidence">
            <a:extLst>
              <a:ext uri="{FF2B5EF4-FFF2-40B4-BE49-F238E27FC236}">
                <a16:creationId xmlns:a16="http://schemas.microsoft.com/office/drawing/2014/main" id="{3B7E59C5-F7DD-4ED0-82AA-4D4B1FB08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772" y="1135736"/>
            <a:ext cx="1886347" cy="165569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D41070-F63D-4BF4-A0CA-6D574B65C0FE}"/>
              </a:ext>
            </a:extLst>
          </p:cNvPr>
          <p:cNvSpPr/>
          <p:nvPr/>
        </p:nvSpPr>
        <p:spPr>
          <a:xfrm>
            <a:off x="-60960" y="3391678"/>
            <a:ext cx="8786949" cy="3466321"/>
          </a:xfrm>
          <a:prstGeom prst="rect">
            <a:avLst/>
          </a:prstGeom>
          <a:gradFill flip="none" rotWithShape="1">
            <a:gsLst>
              <a:gs pos="0">
                <a:srgbClr val="0C606E"/>
              </a:gs>
              <a:gs pos="22000">
                <a:srgbClr val="12899D">
                  <a:alpha val="92000"/>
                </a:srgbClr>
              </a:gs>
              <a:gs pos="100000">
                <a:srgbClr val="139D9A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6D0DA3-940B-4A05-81FD-4D5C8EE1D6A6}"/>
              </a:ext>
            </a:extLst>
          </p:cNvPr>
          <p:cNvSpPr/>
          <p:nvPr/>
        </p:nvSpPr>
        <p:spPr>
          <a:xfrm>
            <a:off x="0" y="1354246"/>
            <a:ext cx="5212080" cy="171557"/>
          </a:xfrm>
          <a:prstGeom prst="rect">
            <a:avLst/>
          </a:prstGeom>
          <a:solidFill>
            <a:srgbClr val="12899D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highlight>
                <a:srgbClr val="12899D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80CC46-2AD1-4408-800D-1400EF177699}"/>
              </a:ext>
            </a:extLst>
          </p:cNvPr>
          <p:cNvSpPr txBox="1"/>
          <p:nvPr/>
        </p:nvSpPr>
        <p:spPr>
          <a:xfrm>
            <a:off x="78227" y="3345511"/>
            <a:ext cx="109102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Segoe "/>
              </a:rPr>
              <a:t>AFFORDABILITY – AVAILABILITY – OPPORTUNITY</a:t>
            </a:r>
            <a:endParaRPr kumimoji="0" lang="en-US" sz="5400" b="1" i="0" u="none" strike="noStrike" kern="1200" cap="none" spc="0" normalizeH="0" baseline="0" noProof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innerShdw blurRad="114300">
                  <a:prstClr val="black"/>
                </a:innerShdw>
              </a:effectLst>
              <a:uLnTx/>
              <a:uFillTx/>
              <a:latin typeface="Segoe 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6127C72-52F2-4A80-AF9B-9B01035CCED6}"/>
              </a:ext>
            </a:extLst>
          </p:cNvPr>
          <p:cNvCxnSpPr>
            <a:cxnSpLocks/>
          </p:cNvCxnSpPr>
          <p:nvPr/>
        </p:nvCxnSpPr>
        <p:spPr>
          <a:xfrm>
            <a:off x="161464" y="4989576"/>
            <a:ext cx="722376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F886AA3-77CF-4960-8B68-ABDEEB73A4E5}"/>
              </a:ext>
            </a:extLst>
          </p:cNvPr>
          <p:cNvSpPr txBox="1"/>
          <p:nvPr/>
        </p:nvSpPr>
        <p:spPr>
          <a:xfrm>
            <a:off x="78227" y="5124838"/>
            <a:ext cx="88847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100" normalizeH="0" baseline="0" noProof="0"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  <a:latin typeface="Segoe "/>
              </a:rPr>
              <a:t>Presented to the </a:t>
            </a:r>
            <a:r>
              <a:rPr lang="en-US" sz="2400" b="1" spc="100"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Segoe "/>
              </a:rPr>
              <a:t>Greater Miami</a:t>
            </a:r>
            <a:r>
              <a:rPr kumimoji="0" lang="en-US" sz="2400" b="1" i="0" u="none" strike="noStrike" kern="1200" cap="none" spc="100" normalizeH="0" baseline="0" noProof="0"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  <a:latin typeface="Segoe "/>
              </a:rPr>
              <a:t> Chamber of Commerce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spc="100"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Segoe "/>
              </a:rPr>
              <a:t>February 22,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100" normalizeH="0" baseline="0" noProof="0"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  <a:latin typeface="Segoe "/>
              </a:rPr>
              <a:t>A</a:t>
            </a:r>
            <a:r>
              <a:rPr lang="en-US" sz="2400" b="1" spc="100" err="1"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Segoe "/>
              </a:rPr>
              <a:t>shon</a:t>
            </a:r>
            <a:r>
              <a:rPr lang="en-US" sz="2400" b="1" spc="100"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Segoe "/>
              </a:rPr>
              <a:t> Nesbitt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100" normalizeH="0" baseline="0" noProof="0"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  <a:latin typeface="Segoe "/>
              </a:rPr>
              <a:t>CEO, Florida Housing Coalition</a:t>
            </a:r>
          </a:p>
        </p:txBody>
      </p:sp>
    </p:spTree>
    <p:extLst>
      <p:ext uri="{BB962C8B-B14F-4D97-AF65-F5344CB8AC3E}">
        <p14:creationId xmlns:p14="http://schemas.microsoft.com/office/powerpoint/2010/main" val="3603136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501DEA4-F3E5-F2F1-8FD0-FD3AAFC08C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688527"/>
              </p:ext>
            </p:extLst>
          </p:nvPr>
        </p:nvGraphicFramePr>
        <p:xfrm>
          <a:off x="95250" y="68654"/>
          <a:ext cx="11887200" cy="547489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77440">
                  <a:extLst>
                    <a:ext uri="{9D8B030D-6E8A-4147-A177-3AD203B41FA5}">
                      <a16:colId xmlns:a16="http://schemas.microsoft.com/office/drawing/2014/main" val="1637642903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1407868756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4157429563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2590624038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1232653414"/>
                    </a:ext>
                  </a:extLst>
                </a:gridCol>
              </a:tblGrid>
              <a:tr h="1084264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Segoe "/>
                        </a:rPr>
                        <a:t>Income Scale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Segoe "/>
                        </a:rPr>
                        <a:t>2- person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Segoe "/>
                        </a:rPr>
                        <a:t>3-person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Segoe "/>
                        </a:rPr>
                        <a:t>4-person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Segoe "/>
                        </a:rPr>
                        <a:t>6-person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36457"/>
                  </a:ext>
                </a:extLst>
              </a:tr>
              <a:tr h="878126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Segoe "/>
                        </a:rPr>
                        <a:t>140% AMI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Segoe "/>
                        </a:rPr>
                        <a:t>$109,200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Segoe "/>
                        </a:rPr>
                        <a:t>$122,920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Segoe "/>
                        </a:rPr>
                        <a:t>$136,500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Segoe "/>
                        </a:rPr>
                        <a:t>$158,340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1230978"/>
                  </a:ext>
                </a:extLst>
              </a:tr>
              <a:tr h="878126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Segoe "/>
                        </a:rPr>
                        <a:t>100% AMI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Segoe "/>
                        </a:rPr>
                        <a:t>$78,000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Segoe "/>
                        </a:rPr>
                        <a:t>$87,800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Segoe "/>
                        </a:rPr>
                        <a:t>$97,500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Segoe "/>
                        </a:rPr>
                        <a:t>$113,100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7994666"/>
                  </a:ext>
                </a:extLst>
              </a:tr>
              <a:tr h="878126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Segoe "/>
                        </a:rPr>
                        <a:t>80% AMI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Segoe "/>
                        </a:rPr>
                        <a:t>$62,400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Segoe "/>
                        </a:rPr>
                        <a:t>$70,240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Segoe "/>
                        </a:rPr>
                        <a:t>$78,000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Segoe "/>
                        </a:rPr>
                        <a:t>$90,480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7570619"/>
                  </a:ext>
                </a:extLst>
              </a:tr>
              <a:tr h="878126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Segoe "/>
                        </a:rPr>
                        <a:t>60% AMI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Segoe "/>
                        </a:rPr>
                        <a:t>$46,800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Segoe "/>
                        </a:rPr>
                        <a:t>$52,680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Segoe "/>
                        </a:rPr>
                        <a:t>$58,500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Segoe "/>
                        </a:rPr>
                        <a:t>$67,860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5437421"/>
                  </a:ext>
                </a:extLst>
              </a:tr>
              <a:tr h="878126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Segoe "/>
                        </a:rPr>
                        <a:t>50% AMI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Segoe "/>
                        </a:rPr>
                        <a:t>$39,000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Segoe "/>
                        </a:rPr>
                        <a:t>$43,900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Segoe "/>
                        </a:rPr>
                        <a:t>$48,750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Segoe "/>
                        </a:rPr>
                        <a:t>$56,550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484812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28A9AD8-EBE6-5DEC-90D9-93DD6E4EF51A}"/>
              </a:ext>
            </a:extLst>
          </p:cNvPr>
          <p:cNvSpPr txBox="1"/>
          <p:nvPr/>
        </p:nvSpPr>
        <p:spPr>
          <a:xfrm>
            <a:off x="1409700" y="5543548"/>
            <a:ext cx="10572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Segoe "/>
              </a:rPr>
              <a:t>Source: Florida Housing Finance Corporation </a:t>
            </a:r>
            <a:r>
              <a:rPr lang="en-US" sz="1000">
                <a:latin typeface="Segoe "/>
                <a:hlinkClick r:id="rId2"/>
              </a:rPr>
              <a:t>https://www.floridahousing.org/docs/default-source/developers-and-property-managers/compliance/limits/income-limits/ship-and-hhrp---2022-combined-income-and-rent-limits-(eff-4-18-2022).pdf?sfvrsn=e039f57b_0</a:t>
            </a:r>
            <a:r>
              <a:rPr lang="en-US" sz="1000">
                <a:latin typeface="Segoe 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895420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68EA5ABD-2A04-57CA-5A3D-6A33836270BB}"/>
              </a:ext>
            </a:extLst>
          </p:cNvPr>
          <p:cNvSpPr txBox="1"/>
          <p:nvPr/>
        </p:nvSpPr>
        <p:spPr>
          <a:xfrm>
            <a:off x="1436568" y="5486415"/>
            <a:ext cx="5908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Segoe "/>
              </a:rPr>
              <a:t>Jobs Concentration Map by RCLCO: </a:t>
            </a:r>
            <a:r>
              <a:rPr lang="en-US" sz="900">
                <a:latin typeface="Segoe "/>
                <a:hlinkClick r:id="rId2"/>
              </a:rPr>
              <a:t>https://www.rclco.com/publication/jobs-across-america-an-interactive-map-of-employment-density-by-industry/</a:t>
            </a:r>
            <a:r>
              <a:rPr lang="en-US" sz="900">
                <a:latin typeface="Segoe 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6E16A0-F2A4-4BC5-F45C-535ED5A85C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7" r="1118"/>
          <a:stretch/>
        </p:blipFill>
        <p:spPr>
          <a:xfrm>
            <a:off x="67346" y="76118"/>
            <a:ext cx="7686003" cy="53226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F3460C7-ECEA-4470-71AD-45E022D09C7D}"/>
              </a:ext>
            </a:extLst>
          </p:cNvPr>
          <p:cNvSpPr txBox="1"/>
          <p:nvPr/>
        </p:nvSpPr>
        <p:spPr>
          <a:xfrm>
            <a:off x="7867343" y="5448307"/>
            <a:ext cx="4238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Segoe "/>
              </a:rPr>
              <a:t>Map Source: Miami-Dade Beacon Council </a:t>
            </a:r>
            <a:r>
              <a:rPr lang="en-US" sz="900">
                <a:latin typeface="Segoe "/>
                <a:hlinkClick r:id="rId4"/>
              </a:rPr>
              <a:t>https://www.beaconcouncil.com/data/demographic-overview/todays-miami/</a:t>
            </a:r>
            <a:r>
              <a:rPr lang="en-US" sz="900">
                <a:latin typeface="Segoe 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203A78-5892-00A9-4F28-531E7669FB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7867343" y="76118"/>
            <a:ext cx="4238260" cy="2800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684997-6E0B-A9A2-7F23-A61B94BE1D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7343" y="3012802"/>
            <a:ext cx="4238260" cy="23859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585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BEE12-A3C1-5A4F-7B31-E0FC353B5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2121"/>
            <a:ext cx="6722532" cy="1209480"/>
          </a:xfrm>
        </p:spPr>
        <p:txBody>
          <a:bodyPr/>
          <a:lstStyle/>
          <a:p>
            <a:r>
              <a:rPr lang="en-US" b="1">
                <a:solidFill>
                  <a:srgbClr val="002060"/>
                </a:solidFill>
                <a:latin typeface="Segoe "/>
              </a:rPr>
              <a:t>Support Employees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27A0A-B523-C0DD-295C-3BE63C18E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453092"/>
            <a:ext cx="6722532" cy="4351338"/>
          </a:xfrm>
        </p:spPr>
        <p:txBody>
          <a:bodyPr anchor="ctr">
            <a:normAutofit fontScale="92500" lnSpcReduction="10000"/>
          </a:bodyPr>
          <a:lstStyle/>
          <a:p>
            <a:r>
              <a:rPr lang="en-US">
                <a:solidFill>
                  <a:srgbClr val="002060"/>
                </a:solidFill>
                <a:latin typeface="Segoe "/>
              </a:rPr>
              <a:t>Understand the housing needs of your workforce</a:t>
            </a:r>
          </a:p>
          <a:p>
            <a:r>
              <a:rPr lang="en-US">
                <a:solidFill>
                  <a:srgbClr val="002060"/>
                </a:solidFill>
                <a:latin typeface="Segoe "/>
              </a:rPr>
              <a:t>Match workforce training with housing</a:t>
            </a:r>
          </a:p>
          <a:p>
            <a:r>
              <a:rPr lang="en-US">
                <a:solidFill>
                  <a:srgbClr val="002060"/>
                </a:solidFill>
                <a:latin typeface="Segoe "/>
              </a:rPr>
              <a:t>Consider employer assisted housing programs</a:t>
            </a:r>
          </a:p>
          <a:p>
            <a:pPr lvl="1"/>
            <a:r>
              <a:rPr lang="en-US">
                <a:solidFill>
                  <a:srgbClr val="002060"/>
                </a:solidFill>
                <a:latin typeface="Segoe "/>
              </a:rPr>
              <a:t>Matched savings</a:t>
            </a:r>
          </a:p>
          <a:p>
            <a:pPr lvl="1"/>
            <a:r>
              <a:rPr lang="en-US">
                <a:solidFill>
                  <a:srgbClr val="002060"/>
                </a:solidFill>
                <a:latin typeface="Segoe "/>
              </a:rPr>
              <a:t>Purchase assistance</a:t>
            </a:r>
          </a:p>
          <a:p>
            <a:pPr lvl="1"/>
            <a:r>
              <a:rPr lang="en-US">
                <a:solidFill>
                  <a:srgbClr val="002060"/>
                </a:solidFill>
                <a:latin typeface="Segoe "/>
              </a:rPr>
              <a:t>Homebuyer education</a:t>
            </a:r>
          </a:p>
          <a:p>
            <a:pPr lvl="1"/>
            <a:r>
              <a:rPr lang="en-US">
                <a:solidFill>
                  <a:srgbClr val="002060"/>
                </a:solidFill>
                <a:latin typeface="Segoe "/>
              </a:rPr>
              <a:t>Rental deposits</a:t>
            </a:r>
          </a:p>
          <a:p>
            <a:r>
              <a:rPr lang="en-US">
                <a:solidFill>
                  <a:srgbClr val="002060"/>
                </a:solidFill>
                <a:latin typeface="Segoe "/>
              </a:rPr>
              <a:t>Consider supporting other needs such as childcare and transportation</a:t>
            </a: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153CDD21-F0E9-2508-6552-9ADCA02FD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582" y="2725216"/>
            <a:ext cx="4231218" cy="2195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C2861E84-934C-3B68-A470-B8DCCC1CD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581" y="293492"/>
            <a:ext cx="4231219" cy="2308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13547E-1516-36DF-3511-EAC0F2D8B278}"/>
              </a:ext>
            </a:extLst>
          </p:cNvPr>
          <p:cNvSpPr txBox="1"/>
          <p:nvPr/>
        </p:nvSpPr>
        <p:spPr>
          <a:xfrm>
            <a:off x="7503581" y="5043799"/>
            <a:ext cx="4888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Segoe "/>
              </a:rPr>
              <a:t>The Residences at Career Gateway in Columbus, OH; </a:t>
            </a:r>
          </a:p>
          <a:p>
            <a:r>
              <a:rPr lang="en-US" sz="1200">
                <a:latin typeface="Segoe "/>
              </a:rPr>
              <a:t>Nationwide Children’s Hospital offers workforce training and career coaching onsite.</a:t>
            </a:r>
          </a:p>
          <a:p>
            <a:r>
              <a:rPr lang="en-US" sz="1200">
                <a:latin typeface="Segoe "/>
              </a:rPr>
              <a:t>Photo credits: </a:t>
            </a:r>
            <a:r>
              <a:rPr lang="en-US" sz="1200">
                <a:latin typeface="Segoe "/>
                <a:hlinkClick r:id="rId4"/>
              </a:rPr>
              <a:t>www.apartmentguide.com</a:t>
            </a:r>
            <a:r>
              <a:rPr lang="en-US" sz="1200">
                <a:latin typeface="Segoe "/>
              </a:rPr>
              <a:t> and </a:t>
            </a:r>
            <a:r>
              <a:rPr lang="en-US" sz="1200">
                <a:latin typeface="Segoe "/>
                <a:hlinkClick r:id="rId5"/>
              </a:rPr>
              <a:t>www.apartments.com</a:t>
            </a:r>
            <a:r>
              <a:rPr lang="en-US" sz="1200">
                <a:latin typeface="Segoe "/>
              </a:rPr>
              <a:t>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F2075BD-7BAC-04D6-DD8B-565EBC1EF9FF}"/>
              </a:ext>
            </a:extLst>
          </p:cNvPr>
          <p:cNvCxnSpPr>
            <a:cxnSpLocks/>
          </p:cNvCxnSpPr>
          <p:nvPr/>
        </p:nvCxnSpPr>
        <p:spPr>
          <a:xfrm>
            <a:off x="457200" y="1371601"/>
            <a:ext cx="672253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1586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793E4-C837-F265-EB82-64AA1BCB0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904" y="122237"/>
            <a:ext cx="10800896" cy="1325563"/>
          </a:xfrm>
        </p:spPr>
        <p:txBody>
          <a:bodyPr/>
          <a:lstStyle/>
          <a:p>
            <a:r>
              <a:rPr lang="en-US" b="1">
                <a:solidFill>
                  <a:srgbClr val="002060"/>
                </a:solidFill>
                <a:latin typeface="Segoe "/>
              </a:rPr>
              <a:t>Other Ways the Business Community Can Get Involved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B4CD1-D509-AFCB-027A-143B3ECDE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25637"/>
            <a:ext cx="10800895" cy="3729014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002060"/>
                </a:solidFill>
                <a:latin typeface="Segoe "/>
              </a:rPr>
              <a:t>Support those that are doing the work</a:t>
            </a:r>
          </a:p>
          <a:p>
            <a:pPr lvl="1"/>
            <a:r>
              <a:rPr lang="en-US">
                <a:solidFill>
                  <a:srgbClr val="002060"/>
                </a:solidFill>
                <a:latin typeface="Segoe "/>
              </a:rPr>
              <a:t>Philanthropic giving to nonprofits</a:t>
            </a:r>
          </a:p>
          <a:p>
            <a:pPr lvl="1"/>
            <a:r>
              <a:rPr lang="en-US">
                <a:solidFill>
                  <a:srgbClr val="002060"/>
                </a:solidFill>
                <a:latin typeface="Segoe "/>
              </a:rPr>
              <a:t>Volunteer to serve on a Board</a:t>
            </a:r>
          </a:p>
          <a:p>
            <a:pPr lvl="1"/>
            <a:r>
              <a:rPr lang="en-US">
                <a:solidFill>
                  <a:srgbClr val="002060"/>
                </a:solidFill>
                <a:latin typeface="Segoe "/>
              </a:rPr>
              <a:t>Provide technical expertise and connections that would benefit residents</a:t>
            </a:r>
          </a:p>
          <a:p>
            <a:r>
              <a:rPr lang="en-US">
                <a:solidFill>
                  <a:srgbClr val="002060"/>
                </a:solidFill>
                <a:latin typeface="Segoe "/>
              </a:rPr>
              <a:t>Support good projects and policy</a:t>
            </a:r>
          </a:p>
          <a:p>
            <a:pPr lvl="1"/>
            <a:r>
              <a:rPr lang="en-US">
                <a:solidFill>
                  <a:srgbClr val="002060"/>
                </a:solidFill>
                <a:latin typeface="Segoe "/>
              </a:rPr>
              <a:t>Show up to public meetings in support</a:t>
            </a:r>
          </a:p>
          <a:p>
            <a:r>
              <a:rPr lang="en-US" b="1">
                <a:solidFill>
                  <a:srgbClr val="002060"/>
                </a:solidFill>
                <a:latin typeface="Segoe "/>
              </a:rPr>
              <a:t>Identify opportunities at the intersection of various plans and programs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20928B7-A21F-DF0C-6DED-944BD3FBA489}"/>
              </a:ext>
            </a:extLst>
          </p:cNvPr>
          <p:cNvCxnSpPr>
            <a:cxnSpLocks/>
          </p:cNvCxnSpPr>
          <p:nvPr/>
        </p:nvCxnSpPr>
        <p:spPr>
          <a:xfrm>
            <a:off x="457200" y="1447800"/>
            <a:ext cx="1118189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1973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793E4-C837-F265-EB82-64AA1BCB0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904" y="122237"/>
            <a:ext cx="10800896" cy="1325563"/>
          </a:xfrm>
        </p:spPr>
        <p:txBody>
          <a:bodyPr/>
          <a:lstStyle/>
          <a:p>
            <a:r>
              <a:rPr lang="en-US" b="1">
                <a:solidFill>
                  <a:srgbClr val="002060"/>
                </a:solidFill>
                <a:latin typeface="Segoe "/>
              </a:rPr>
              <a:t>Case Study:  Over-the-Rhine, </a:t>
            </a:r>
            <a:br>
              <a:rPr lang="en-US" b="1">
                <a:solidFill>
                  <a:srgbClr val="002060"/>
                </a:solidFill>
                <a:latin typeface="Segoe "/>
              </a:rPr>
            </a:br>
            <a:r>
              <a:rPr lang="en-US" b="1">
                <a:solidFill>
                  <a:srgbClr val="002060"/>
                </a:solidFill>
                <a:latin typeface="Segoe "/>
              </a:rPr>
              <a:t>Cincinnati, OH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B4CD1-D509-AFCB-027A-143B3ECDE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47801"/>
            <a:ext cx="6953250" cy="4495792"/>
          </a:xfrm>
        </p:spPr>
        <p:txBody>
          <a:bodyPr anchor="ctr">
            <a:normAutofit fontScale="92500" lnSpcReduction="10000"/>
          </a:bodyPr>
          <a:lstStyle/>
          <a:p>
            <a:r>
              <a:rPr lang="en-US" b="1">
                <a:solidFill>
                  <a:srgbClr val="002060"/>
                </a:solidFill>
                <a:latin typeface="Segoe "/>
              </a:rPr>
              <a:t>Creation of a privately funded, nonprofit development corporation led by the business community.</a:t>
            </a:r>
          </a:p>
          <a:p>
            <a:pPr lvl="1"/>
            <a:r>
              <a:rPr lang="en-US">
                <a:solidFill>
                  <a:srgbClr val="002060"/>
                </a:solidFill>
                <a:latin typeface="Segoe "/>
              </a:rPr>
              <a:t>Privately created nonprofit development corporation, Cincinnati Central City Development Corporation (3CDC)</a:t>
            </a:r>
          </a:p>
          <a:p>
            <a:r>
              <a:rPr lang="en-US" b="1">
                <a:solidFill>
                  <a:srgbClr val="002060"/>
                </a:solidFill>
                <a:latin typeface="Segoe "/>
              </a:rPr>
              <a:t>Array of creative financing and PPP</a:t>
            </a:r>
          </a:p>
          <a:p>
            <a:pPr lvl="1"/>
            <a:r>
              <a:rPr lang="en-US">
                <a:solidFill>
                  <a:srgbClr val="002060"/>
                </a:solidFill>
                <a:latin typeface="Segoe "/>
              </a:rPr>
              <a:t>Creation of the $50 million Cincinnati New Markets Fund allowed 3CDC to buy property within an area defined by a strategic vision and to partner with developers who shared the same goals.</a:t>
            </a:r>
          </a:p>
          <a:p>
            <a:pPr lvl="1"/>
            <a:r>
              <a:rPr lang="en-US">
                <a:solidFill>
                  <a:srgbClr val="002060"/>
                </a:solidFill>
                <a:latin typeface="Segoe "/>
              </a:rPr>
              <a:t>3CDC invested over $27 million in private funds to buy 200 buildings and 170 vacant parcels.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20928B7-A21F-DF0C-6DED-944BD3FBA489}"/>
              </a:ext>
            </a:extLst>
          </p:cNvPr>
          <p:cNvCxnSpPr>
            <a:cxnSpLocks/>
          </p:cNvCxnSpPr>
          <p:nvPr/>
        </p:nvCxnSpPr>
        <p:spPr>
          <a:xfrm>
            <a:off x="457200" y="1447800"/>
            <a:ext cx="1118189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20EA8E1-58BF-0713-3F58-EB0D3E830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373" y="2059781"/>
            <a:ext cx="3733800" cy="2738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D73B55-A808-8467-4AC7-886D1B392BF0}"/>
              </a:ext>
            </a:extLst>
          </p:cNvPr>
          <p:cNvSpPr txBox="1"/>
          <p:nvPr/>
        </p:nvSpPr>
        <p:spPr>
          <a:xfrm>
            <a:off x="7905296" y="4902369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Segoe"/>
              </a:rPr>
              <a:t>Sources:  </a:t>
            </a:r>
            <a:r>
              <a:rPr lang="en-US" sz="900">
                <a:latin typeface="Segoe"/>
                <a:hlinkClick r:id="rId3"/>
              </a:rPr>
              <a:t>https://www.politico.com/magazine/story/2016/06/what-works-cincinnati-ohio-over-the-rhine-crime-neighborhood-turnaround-city-urban-revitalization-213969/</a:t>
            </a:r>
            <a:r>
              <a:rPr lang="en-US" sz="900">
                <a:latin typeface="Segoe"/>
              </a:rPr>
              <a:t> </a:t>
            </a:r>
          </a:p>
          <a:p>
            <a:endParaRPr lang="en-US" sz="900">
              <a:latin typeface="Segoe"/>
              <a:hlinkClick r:id="rId4"/>
            </a:endParaRPr>
          </a:p>
          <a:p>
            <a:r>
              <a:rPr lang="en-US" sz="900">
                <a:latin typeface="Segoe"/>
                <a:hlinkClick r:id="rId4"/>
              </a:rPr>
              <a:t>https://casestudies.uli.org/wp-content/uploads/2016/06/OverTheRhinePDF.pdf</a:t>
            </a:r>
            <a:r>
              <a:rPr lang="en-US" sz="900">
                <a:latin typeface="Segoe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5086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793E4-C837-F265-EB82-64AA1BCB0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904" y="122237"/>
            <a:ext cx="10800896" cy="1325563"/>
          </a:xfrm>
        </p:spPr>
        <p:txBody>
          <a:bodyPr/>
          <a:lstStyle/>
          <a:p>
            <a:r>
              <a:rPr lang="en-US" b="1">
                <a:solidFill>
                  <a:srgbClr val="002060"/>
                </a:solidFill>
                <a:latin typeface="Segoe "/>
              </a:rPr>
              <a:t>Outcomes:  Over-the-Rhine, </a:t>
            </a:r>
            <a:br>
              <a:rPr lang="en-US" b="1">
                <a:solidFill>
                  <a:srgbClr val="002060"/>
                </a:solidFill>
                <a:latin typeface="Segoe "/>
              </a:rPr>
            </a:br>
            <a:r>
              <a:rPr lang="en-US" b="1">
                <a:solidFill>
                  <a:srgbClr val="002060"/>
                </a:solidFill>
                <a:latin typeface="Segoe "/>
              </a:rPr>
              <a:t>Cincinnati, OH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B4CD1-D509-AFCB-027A-143B3ECDE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600201"/>
            <a:ext cx="10800896" cy="4105274"/>
          </a:xfrm>
        </p:spPr>
        <p:txBody>
          <a:bodyPr anchor="ctr">
            <a:normAutofit fontScale="85000" lnSpcReduction="10000"/>
          </a:bodyPr>
          <a:lstStyle/>
          <a:p>
            <a:r>
              <a:rPr lang="en-US">
                <a:solidFill>
                  <a:srgbClr val="002060"/>
                </a:solidFill>
                <a:latin typeface="Segoe "/>
              </a:rPr>
              <a:t>Restored 144 buildings, including housing and street front commercial establishments</a:t>
            </a:r>
          </a:p>
          <a:p>
            <a:r>
              <a:rPr lang="en-US">
                <a:solidFill>
                  <a:srgbClr val="002060"/>
                </a:solidFill>
                <a:latin typeface="Segoe "/>
              </a:rPr>
              <a:t>Constructed 50 new buildings</a:t>
            </a:r>
          </a:p>
          <a:p>
            <a:r>
              <a:rPr lang="en-US">
                <a:solidFill>
                  <a:srgbClr val="002060"/>
                </a:solidFill>
                <a:latin typeface="Segoe "/>
              </a:rPr>
              <a:t>Added 1,113 housing units (condominiums, apartments, and townhouses)</a:t>
            </a:r>
          </a:p>
          <a:p>
            <a:r>
              <a:rPr lang="en-US">
                <a:solidFill>
                  <a:srgbClr val="002060"/>
                </a:solidFill>
                <a:latin typeface="Segoe "/>
              </a:rPr>
              <a:t>Provided 320 shelter beds</a:t>
            </a:r>
          </a:p>
          <a:p>
            <a:r>
              <a:rPr lang="en-US">
                <a:solidFill>
                  <a:srgbClr val="002060"/>
                </a:solidFill>
                <a:latin typeface="Segoe "/>
              </a:rPr>
              <a:t>Added 156 hotel rooms</a:t>
            </a:r>
          </a:p>
          <a:p>
            <a:r>
              <a:rPr lang="en-US">
                <a:solidFill>
                  <a:srgbClr val="002060"/>
                </a:solidFill>
                <a:latin typeface="Segoe "/>
              </a:rPr>
              <a:t>Created 845,000 square feet of commercial space</a:t>
            </a:r>
          </a:p>
          <a:p>
            <a:r>
              <a:rPr lang="en-US">
                <a:solidFill>
                  <a:srgbClr val="002060"/>
                </a:solidFill>
                <a:latin typeface="Segoe "/>
              </a:rPr>
              <a:t>Added 2,700 parking spaces</a:t>
            </a:r>
          </a:p>
          <a:p>
            <a:r>
              <a:rPr lang="en-US">
                <a:solidFill>
                  <a:srgbClr val="002060"/>
                </a:solidFill>
                <a:latin typeface="Segoe "/>
              </a:rPr>
              <a:t>Revitalized ten acres of parks</a:t>
            </a:r>
          </a:p>
          <a:p>
            <a:r>
              <a:rPr lang="en-US">
                <a:solidFill>
                  <a:srgbClr val="002060"/>
                </a:solidFill>
                <a:latin typeface="Segoe "/>
              </a:rPr>
              <a:t>Incentivized millions of dollars in streetscape improvements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20928B7-A21F-DF0C-6DED-944BD3FBA489}"/>
              </a:ext>
            </a:extLst>
          </p:cNvPr>
          <p:cNvCxnSpPr>
            <a:cxnSpLocks/>
          </p:cNvCxnSpPr>
          <p:nvPr/>
        </p:nvCxnSpPr>
        <p:spPr>
          <a:xfrm>
            <a:off x="457200" y="1447800"/>
            <a:ext cx="1118189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8766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746C9A-6CE3-F4C1-A931-DAFAA2AB59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9" t="2170" r="1732" b="3323"/>
          <a:stretch/>
        </p:blipFill>
        <p:spPr>
          <a:xfrm>
            <a:off x="4962525" y="195629"/>
            <a:ext cx="7115708" cy="27317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B5D677-F282-19A3-65F5-E5422CCE4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40" y="317431"/>
            <a:ext cx="4712009" cy="49904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E30531-4716-DC26-3717-F499F5E0D1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" t="1" r="349" b="5101"/>
          <a:stretch/>
        </p:blipFill>
        <p:spPr>
          <a:xfrm>
            <a:off x="4962526" y="3106912"/>
            <a:ext cx="7115707" cy="2583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932149-19ED-8077-2D62-A07E56B893BD}"/>
              </a:ext>
            </a:extLst>
          </p:cNvPr>
          <p:cNvSpPr txBox="1"/>
          <p:nvPr/>
        </p:nvSpPr>
        <p:spPr>
          <a:xfrm>
            <a:off x="4962526" y="5690680"/>
            <a:ext cx="71663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Segoe "/>
              </a:rPr>
              <a:t>Map Source: Miami-Dade Beacon Council </a:t>
            </a:r>
            <a:r>
              <a:rPr lang="en-US" sz="1000">
                <a:latin typeface="Segoe "/>
                <a:hlinkClick r:id="rId5"/>
              </a:rPr>
              <a:t>https://www.beaconcouncil.com/data/demographic-overview/todays-miami/</a:t>
            </a:r>
            <a:r>
              <a:rPr lang="en-US" sz="1000">
                <a:latin typeface="Segoe 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91F5BB-3D53-2309-E665-32043880642C}"/>
              </a:ext>
            </a:extLst>
          </p:cNvPr>
          <p:cNvSpPr txBox="1"/>
          <p:nvPr/>
        </p:nvSpPr>
        <p:spPr>
          <a:xfrm>
            <a:off x="107640" y="5342867"/>
            <a:ext cx="45529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Segoe "/>
              </a:rPr>
              <a:t>Map Source: University of Miami </a:t>
            </a:r>
            <a:r>
              <a:rPr lang="en-US" sz="1000">
                <a:latin typeface="Segoe "/>
                <a:hlinkClick r:id="rId6"/>
              </a:rPr>
              <a:t>https://land.ccs.miami.edu/explore/parcels</a:t>
            </a:r>
            <a:r>
              <a:rPr lang="en-US" sz="1000">
                <a:latin typeface="Segoe 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4175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8C2F5-1819-EAB6-21FC-1E7DCBBC1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26" y="179885"/>
            <a:ext cx="11324407" cy="1325563"/>
          </a:xfrm>
        </p:spPr>
        <p:txBody>
          <a:bodyPr/>
          <a:lstStyle/>
          <a:p>
            <a:r>
              <a:rPr lang="en-US" b="1">
                <a:solidFill>
                  <a:srgbClr val="002060"/>
                </a:solidFill>
                <a:latin typeface="Segoe "/>
              </a:rPr>
              <a:t>At the Intersection: </a:t>
            </a:r>
            <a:br>
              <a:rPr lang="en-US" b="1">
                <a:solidFill>
                  <a:srgbClr val="002060"/>
                </a:solidFill>
                <a:latin typeface="Segoe "/>
              </a:rPr>
            </a:br>
            <a:r>
              <a:rPr lang="en-US" b="1">
                <a:solidFill>
                  <a:srgbClr val="002060"/>
                </a:solidFill>
                <a:latin typeface="Segoe "/>
              </a:rPr>
              <a:t>Accessory Dwelling Units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DDCD6-5683-6183-FA48-3469EDB35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871" y="1552303"/>
            <a:ext cx="7249654" cy="4154682"/>
          </a:xfrm>
        </p:spPr>
        <p:txBody>
          <a:bodyPr anchor="ctr">
            <a:normAutofit fontScale="92500"/>
          </a:bodyPr>
          <a:lstStyle/>
          <a:p>
            <a:r>
              <a:rPr lang="en-US">
                <a:solidFill>
                  <a:srgbClr val="002060"/>
                </a:solidFill>
                <a:latin typeface="Segoe "/>
                <a:cs typeface="Segoe UI" panose="020B0502040204020203" pitchFamily="34" charset="0"/>
              </a:rPr>
              <a:t>Role for Local Government</a:t>
            </a:r>
          </a:p>
          <a:p>
            <a:pPr lvl="1"/>
            <a:r>
              <a:rPr lang="en-US">
                <a:solidFill>
                  <a:srgbClr val="002060"/>
                </a:solidFill>
                <a:latin typeface="Segoe "/>
                <a:cs typeface="Segoe UI" panose="020B0502040204020203" pitchFamily="34" charset="0"/>
              </a:rPr>
              <a:t>Allow pre-approved designs</a:t>
            </a:r>
          </a:p>
          <a:p>
            <a:pPr lvl="1"/>
            <a:r>
              <a:rPr lang="en-US">
                <a:solidFill>
                  <a:srgbClr val="002060"/>
                </a:solidFill>
                <a:latin typeface="Segoe "/>
                <a:cs typeface="Segoe UI" panose="020B0502040204020203" pitchFamily="34" charset="0"/>
              </a:rPr>
              <a:t>Prioritize for Infill Program</a:t>
            </a:r>
          </a:p>
          <a:p>
            <a:pPr lvl="1"/>
            <a:r>
              <a:rPr lang="en-US">
                <a:solidFill>
                  <a:srgbClr val="002060"/>
                </a:solidFill>
                <a:latin typeface="Segoe "/>
                <a:cs typeface="Segoe UI" panose="020B0502040204020203" pitchFamily="34" charset="0"/>
              </a:rPr>
              <a:t>Gap financing – Surtax, CDBG, HOME, SHIP, TIF, etc.</a:t>
            </a:r>
          </a:p>
          <a:p>
            <a:r>
              <a:rPr lang="en-US">
                <a:solidFill>
                  <a:srgbClr val="002060"/>
                </a:solidFill>
                <a:latin typeface="Segoe "/>
                <a:cs typeface="Segoe UI" panose="020B0502040204020203" pitchFamily="34" charset="0"/>
              </a:rPr>
              <a:t>Roles for Design professionals</a:t>
            </a:r>
          </a:p>
          <a:p>
            <a:pPr lvl="1"/>
            <a:r>
              <a:rPr lang="en-US">
                <a:solidFill>
                  <a:srgbClr val="002060"/>
                </a:solidFill>
                <a:latin typeface="Segoe "/>
                <a:cs typeface="Segoe UI" panose="020B0502040204020203" pitchFamily="34" charset="0"/>
              </a:rPr>
              <a:t>Create pre-approved designs </a:t>
            </a:r>
          </a:p>
          <a:p>
            <a:pPr lvl="1"/>
            <a:r>
              <a:rPr lang="en-US">
                <a:solidFill>
                  <a:srgbClr val="002060"/>
                </a:solidFill>
                <a:latin typeface="Segoe "/>
                <a:cs typeface="Segoe UI" panose="020B0502040204020203" pitchFamily="34" charset="0"/>
              </a:rPr>
              <a:t>Pro bono or discounted services</a:t>
            </a:r>
          </a:p>
          <a:p>
            <a:r>
              <a:rPr lang="en-US">
                <a:solidFill>
                  <a:srgbClr val="002060"/>
                </a:solidFill>
                <a:latin typeface="Segoe "/>
                <a:cs typeface="Segoe UI" panose="020B0502040204020203" pitchFamily="34" charset="0"/>
              </a:rPr>
              <a:t>Role for Finance professionals</a:t>
            </a:r>
          </a:p>
          <a:p>
            <a:pPr lvl="1"/>
            <a:r>
              <a:rPr lang="en-US">
                <a:solidFill>
                  <a:srgbClr val="002060"/>
                </a:solidFill>
                <a:latin typeface="Segoe "/>
                <a:cs typeface="Segoe UI" panose="020B0502040204020203" pitchFamily="34" charset="0"/>
              </a:rPr>
              <a:t>Loan products for purchase and/or renovation</a:t>
            </a:r>
          </a:p>
          <a:p>
            <a:pPr lvl="1"/>
            <a:r>
              <a:rPr lang="en-US">
                <a:solidFill>
                  <a:srgbClr val="002060"/>
                </a:solidFill>
                <a:latin typeface="Segoe "/>
                <a:cs typeface="Segoe UI" panose="020B0502040204020203" pitchFamily="34" charset="0"/>
              </a:rPr>
              <a:t>Special purpose program</a:t>
            </a:r>
          </a:p>
        </p:txBody>
      </p:sp>
      <p:pic>
        <p:nvPicPr>
          <p:cNvPr id="1026" name="Picture 2" descr="Garage Conversion in City of Miami — Miami General Contractor">
            <a:extLst>
              <a:ext uri="{FF2B5EF4-FFF2-40B4-BE49-F238E27FC236}">
                <a16:creationId xmlns:a16="http://schemas.microsoft.com/office/drawing/2014/main" id="{E9594E8A-9D2A-CF68-F91F-64BD38EA7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660" y="1672863"/>
            <a:ext cx="4218873" cy="3632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AD068E8-24E4-56C1-2463-87932A0B5C5A}"/>
              </a:ext>
            </a:extLst>
          </p:cNvPr>
          <p:cNvCxnSpPr>
            <a:cxnSpLocks/>
          </p:cNvCxnSpPr>
          <p:nvPr/>
        </p:nvCxnSpPr>
        <p:spPr>
          <a:xfrm>
            <a:off x="451126" y="1552303"/>
            <a:ext cx="1118189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E5E62FD-5EE9-4046-16C4-1AEC2E741B7A}"/>
              </a:ext>
            </a:extLst>
          </p:cNvPr>
          <p:cNvSpPr txBox="1"/>
          <p:nvPr/>
        </p:nvSpPr>
        <p:spPr>
          <a:xfrm>
            <a:off x="7556660" y="5369222"/>
            <a:ext cx="42188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latin typeface="Segoe "/>
              </a:rPr>
              <a:t>Photo Credit: </a:t>
            </a:r>
            <a:r>
              <a:rPr lang="en-US" sz="1050" err="1">
                <a:latin typeface="Segoe "/>
              </a:rPr>
              <a:t>Rausa</a:t>
            </a:r>
            <a:r>
              <a:rPr lang="en-US" sz="1050">
                <a:latin typeface="Segoe "/>
              </a:rPr>
              <a:t> Builders </a:t>
            </a:r>
            <a:r>
              <a:rPr lang="en-US" sz="1050">
                <a:latin typeface="Segoe "/>
                <a:hlinkClick r:id="rId3"/>
              </a:rPr>
              <a:t>https://www.rausabuilders.com/garage-conversion-city-miami/</a:t>
            </a:r>
            <a:r>
              <a:rPr lang="en-US" sz="1050">
                <a:latin typeface="Segoe 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2104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8C2F5-1819-EAB6-21FC-1E7DCBBC1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871" y="173667"/>
            <a:ext cx="11324407" cy="1325563"/>
          </a:xfrm>
        </p:spPr>
        <p:txBody>
          <a:bodyPr/>
          <a:lstStyle/>
          <a:p>
            <a:r>
              <a:rPr lang="en-US" b="1">
                <a:solidFill>
                  <a:srgbClr val="002060"/>
                </a:solidFill>
                <a:latin typeface="Segoe "/>
              </a:rPr>
              <a:t>At</a:t>
            </a:r>
            <a:r>
              <a:rPr lang="en-US" b="1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lang="en-US" b="1">
                <a:solidFill>
                  <a:srgbClr val="002060"/>
                </a:solidFill>
                <a:latin typeface="Segoe "/>
              </a:rPr>
              <a:t>the Intersection: </a:t>
            </a:r>
            <a:br>
              <a:rPr lang="en-US" b="1">
                <a:solidFill>
                  <a:srgbClr val="002060"/>
                </a:solidFill>
                <a:latin typeface="Segoe "/>
              </a:rPr>
            </a:br>
            <a:r>
              <a:rPr lang="en-US" b="1">
                <a:solidFill>
                  <a:srgbClr val="002060"/>
                </a:solidFill>
                <a:latin typeface="Segoe "/>
              </a:rPr>
              <a:t>Accessory Dwelling Units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DDCD6-5683-6183-FA48-3469EDB35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871" y="2160221"/>
            <a:ext cx="6480629" cy="273981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2060"/>
                </a:solidFill>
                <a:latin typeface="Segoe "/>
                <a:cs typeface="Segoe UI" panose="020B0502040204020203" pitchFamily="34" charset="0"/>
              </a:rPr>
              <a:t>Role for Nonprofits/Philanthropy</a:t>
            </a:r>
          </a:p>
          <a:p>
            <a:pPr lvl="1"/>
            <a:r>
              <a:rPr lang="en-US">
                <a:solidFill>
                  <a:srgbClr val="002060"/>
                </a:solidFill>
                <a:latin typeface="Segoe "/>
                <a:cs typeface="Segoe UI" panose="020B0502040204020203" pitchFamily="34" charset="0"/>
              </a:rPr>
              <a:t>Program administration</a:t>
            </a:r>
          </a:p>
          <a:p>
            <a:pPr lvl="1"/>
            <a:r>
              <a:rPr lang="en-US">
                <a:solidFill>
                  <a:srgbClr val="002060"/>
                </a:solidFill>
                <a:latin typeface="Segoe "/>
                <a:cs typeface="Segoe UI" panose="020B0502040204020203" pitchFamily="34" charset="0"/>
              </a:rPr>
              <a:t>Technical assistance for property owners</a:t>
            </a:r>
          </a:p>
          <a:p>
            <a:r>
              <a:rPr lang="en-US">
                <a:solidFill>
                  <a:srgbClr val="002060"/>
                </a:solidFill>
                <a:latin typeface="Segoe "/>
                <a:cs typeface="Segoe UI" panose="020B0502040204020203" pitchFamily="34" charset="0"/>
              </a:rPr>
              <a:t>Role for Innovators</a:t>
            </a:r>
          </a:p>
          <a:p>
            <a:pPr lvl="1"/>
            <a:r>
              <a:rPr lang="en-US">
                <a:solidFill>
                  <a:srgbClr val="002060"/>
                </a:solidFill>
                <a:latin typeface="Segoe "/>
                <a:cs typeface="Segoe UI" panose="020B0502040204020203" pitchFamily="34" charset="0"/>
              </a:rPr>
              <a:t>Pre-fabricated design and production</a:t>
            </a:r>
          </a:p>
          <a:p>
            <a:pPr lvl="1"/>
            <a:r>
              <a:rPr lang="en-US">
                <a:solidFill>
                  <a:srgbClr val="002060"/>
                </a:solidFill>
                <a:latin typeface="Segoe "/>
                <a:cs typeface="Segoe UI" panose="020B0502040204020203" pitchFamily="34" charset="0"/>
              </a:rPr>
              <a:t>Hire residents to get into the workforce</a:t>
            </a:r>
          </a:p>
          <a:p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AD068E8-24E4-56C1-2463-87932A0B5C5A}"/>
              </a:ext>
            </a:extLst>
          </p:cNvPr>
          <p:cNvCxnSpPr>
            <a:cxnSpLocks/>
          </p:cNvCxnSpPr>
          <p:nvPr/>
        </p:nvCxnSpPr>
        <p:spPr>
          <a:xfrm>
            <a:off x="522382" y="1600830"/>
            <a:ext cx="1118189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>
            <a:extLst>
              <a:ext uri="{FF2B5EF4-FFF2-40B4-BE49-F238E27FC236}">
                <a16:creationId xmlns:a16="http://schemas.microsoft.com/office/drawing/2014/main" id="{55340C49-C0E6-53AF-0C61-D67E840FBE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12"/>
          <a:stretch/>
        </p:blipFill>
        <p:spPr bwMode="auto">
          <a:xfrm>
            <a:off x="7187479" y="1695449"/>
            <a:ext cx="4499469" cy="3808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A5D63D-3ECB-B208-163C-B11B5D2C0941}"/>
              </a:ext>
            </a:extLst>
          </p:cNvPr>
          <p:cNvSpPr txBox="1"/>
          <p:nvPr/>
        </p:nvSpPr>
        <p:spPr>
          <a:xfrm>
            <a:off x="7119893" y="5561026"/>
            <a:ext cx="33957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latin typeface="Segoe "/>
              </a:rPr>
              <a:t>Photo Credit: </a:t>
            </a:r>
            <a:r>
              <a:rPr lang="en-US" sz="1050" err="1">
                <a:latin typeface="Segoe "/>
              </a:rPr>
              <a:t>Boxabl</a:t>
            </a:r>
            <a:r>
              <a:rPr lang="en-US" sz="1050">
                <a:latin typeface="Segoe "/>
              </a:rPr>
              <a:t> </a:t>
            </a:r>
            <a:r>
              <a:rPr lang="en-US" sz="1050">
                <a:latin typeface="Segoe "/>
                <a:hlinkClick r:id="rId3"/>
              </a:rPr>
              <a:t>https://www.boxabl.com/gallery</a:t>
            </a:r>
            <a:r>
              <a:rPr lang="en-US" sz="1050">
                <a:latin typeface="Segoe 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2244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45724-C63D-4EF4-B108-A24EB8895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297" y="235276"/>
            <a:ext cx="8740395" cy="152790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altLang="en-US" sz="4400" b="1">
                <a:solidFill>
                  <a:srgbClr val="002060"/>
                </a:solidFill>
                <a:latin typeface="Segoe"/>
              </a:rPr>
              <a:t>Florida Housing Coalition (FHC)</a:t>
            </a:r>
            <a:br>
              <a:rPr lang="en-US" altLang="en-US" sz="4400" b="1">
                <a:solidFill>
                  <a:srgbClr val="002060"/>
                </a:solidFill>
                <a:latin typeface="Segoe"/>
              </a:rPr>
            </a:br>
            <a:r>
              <a:rPr lang="en-US" altLang="en-US" sz="4400" b="1">
                <a:solidFill>
                  <a:srgbClr val="002060"/>
                </a:solidFill>
                <a:latin typeface="Segoe"/>
              </a:rPr>
              <a:t>Technical Assistance is Available</a:t>
            </a:r>
            <a:endParaRPr lang="en-US">
              <a:solidFill>
                <a:srgbClr val="002060"/>
              </a:solidFill>
              <a:latin typeface="Segoe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16779-F68C-4DA6-8495-67E2CF40B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405" y="1672898"/>
            <a:ext cx="5880855" cy="4314353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r>
              <a:rPr lang="en-US">
                <a:solidFill>
                  <a:srgbClr val="002060"/>
                </a:solidFill>
                <a:latin typeface="Franklin Gothic"/>
              </a:rPr>
              <a:t>FHC Staff is Available </a:t>
            </a:r>
            <a:r>
              <a:rPr lang="en-US" b="1" u="sng">
                <a:solidFill>
                  <a:srgbClr val="002060"/>
                </a:solidFill>
                <a:latin typeface="Franklin Gothic"/>
              </a:rPr>
              <a:t>Daily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>
                <a:solidFill>
                  <a:srgbClr val="002060"/>
                </a:solidFill>
                <a:latin typeface="Franklin Gothic"/>
              </a:rPr>
              <a:t> 1-800-677-4548</a:t>
            </a:r>
          </a:p>
          <a:p>
            <a:r>
              <a:rPr lang="en-US">
                <a:solidFill>
                  <a:srgbClr val="002060"/>
                </a:solidFill>
                <a:latin typeface="Franklin Gothic"/>
              </a:rPr>
              <a:t>Options for Further Assistance Include: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>
                <a:solidFill>
                  <a:srgbClr val="002060"/>
                </a:solidFill>
                <a:latin typeface="Franklin Gothic"/>
              </a:rPr>
              <a:t> Phone and Email Consultation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>
                <a:solidFill>
                  <a:srgbClr val="002060"/>
                </a:solidFill>
                <a:latin typeface="Franklin Gothic"/>
              </a:rPr>
              <a:t> Site Visits </a:t>
            </a:r>
          </a:p>
          <a:p>
            <a:r>
              <a:rPr lang="en-US">
                <a:solidFill>
                  <a:srgbClr val="002060"/>
                </a:solidFill>
                <a:latin typeface="Franklin Gothic"/>
              </a:rPr>
              <a:t>Register at </a:t>
            </a:r>
            <a:r>
              <a:rPr lang="en-US">
                <a:solidFill>
                  <a:srgbClr val="002060"/>
                </a:solidFill>
                <a:latin typeface="Franklin Gothic"/>
                <a:hlinkClick r:id="rId2"/>
              </a:rPr>
              <a:t>www.flhousing.org</a:t>
            </a:r>
            <a:r>
              <a:rPr lang="en-US">
                <a:solidFill>
                  <a:srgbClr val="002060"/>
                </a:solidFill>
                <a:latin typeface="Franklin Gothic"/>
              </a:rPr>
              <a:t> for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>
                <a:solidFill>
                  <a:srgbClr val="002060"/>
                </a:solidFill>
                <a:latin typeface="Franklin Gothic"/>
              </a:rPr>
              <a:t> Workshops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>
                <a:solidFill>
                  <a:srgbClr val="002060"/>
                </a:solidFill>
                <a:latin typeface="Franklin Gothic"/>
              </a:rPr>
              <a:t> </a:t>
            </a:r>
            <a:r>
              <a:rPr lang="en-US" sz="2800">
                <a:solidFill>
                  <a:srgbClr val="002060"/>
                </a:solidFill>
                <a:latin typeface="Franklin Gothic"/>
                <a:hlinkClick r:id="rId3"/>
              </a:rPr>
              <a:t>Webinars</a:t>
            </a:r>
            <a:endParaRPr lang="en-US" sz="2800">
              <a:solidFill>
                <a:srgbClr val="002060"/>
              </a:solidFill>
              <a:latin typeface="Franklin Gothic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>
                <a:solidFill>
                  <a:srgbClr val="002060"/>
                </a:solidFill>
                <a:latin typeface="Franklin Gothic"/>
              </a:rPr>
              <a:t> </a:t>
            </a:r>
            <a:r>
              <a:rPr lang="en-US" sz="2800">
                <a:solidFill>
                  <a:srgbClr val="002060"/>
                </a:solidFill>
                <a:latin typeface="Franklin Gothic"/>
                <a:hlinkClick r:id="rId4"/>
              </a:rPr>
              <a:t>Previous trainings</a:t>
            </a:r>
            <a:endParaRPr lang="en-US" sz="2800">
              <a:solidFill>
                <a:srgbClr val="002060"/>
              </a:solidFill>
              <a:latin typeface="Franklin Gothic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>
                <a:solidFill>
                  <a:srgbClr val="002060"/>
                </a:solidFill>
                <a:latin typeface="Franklin Gothic"/>
                <a:hlinkClick r:id="rId5"/>
              </a:rPr>
              <a:t> Publications</a:t>
            </a:r>
            <a:endParaRPr lang="en-US" sz="2800">
              <a:solidFill>
                <a:srgbClr val="002060"/>
              </a:solidFill>
              <a:latin typeface="Franklin Gothic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7ADA85-7D10-2965-DD4A-CFDA840720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3498" y="983792"/>
            <a:ext cx="2181225" cy="278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A6AABD-D115-F7CA-919A-DDF2943793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89158">
            <a:off x="6670885" y="2265018"/>
            <a:ext cx="2209800" cy="2771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7BB68A-BD6F-6E67-A73F-004D39B08E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52747">
            <a:off x="8531971" y="3005327"/>
            <a:ext cx="2190750" cy="280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3974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miling&#10;&#10;Description automatically generated with low confidence">
            <a:extLst>
              <a:ext uri="{FF2B5EF4-FFF2-40B4-BE49-F238E27FC236}">
                <a16:creationId xmlns:a16="http://schemas.microsoft.com/office/drawing/2014/main" id="{58FD3471-75C1-9F0B-7CE3-38760B226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3" y="298588"/>
            <a:ext cx="11824431" cy="393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2A1E5C-C0AA-B7E2-033D-28810091C569}"/>
              </a:ext>
            </a:extLst>
          </p:cNvPr>
          <p:cNvSpPr txBox="1"/>
          <p:nvPr/>
        </p:nvSpPr>
        <p:spPr>
          <a:xfrm>
            <a:off x="1119673" y="4336795"/>
            <a:ext cx="10164147" cy="18466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fontAlgn="base"/>
            <a:r>
              <a:rPr lang="en-US" sz="2400" b="1" i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Florida Housing Coalition Partners with Florida Chamber </a:t>
            </a:r>
          </a:p>
          <a:p>
            <a:pPr algn="ctr" fontAlgn="base"/>
            <a:r>
              <a:rPr lang="en-US" sz="2400" b="1" i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 to Become Blueprint Goal Leader</a:t>
            </a:r>
          </a:p>
          <a:p>
            <a:pPr algn="ctr" fontAlgn="base"/>
            <a:endParaRPr lang="en-US" sz="2400" b="1" i="0">
              <a:solidFill>
                <a:srgbClr val="333333"/>
              </a:solidFill>
              <a:effectLst/>
              <a:latin typeface="Lato" panose="020F0502020204030203" pitchFamily="34" charset="0"/>
            </a:endParaRPr>
          </a:p>
          <a:p>
            <a:pPr algn="ctr" fontAlgn="base"/>
            <a:r>
              <a:rPr lang="en-US" sz="2400" b="1" i="1">
                <a:solidFill>
                  <a:srgbClr val="009999"/>
                </a:solidFill>
                <a:effectLst/>
                <a:latin typeface="Lato" panose="020F0502020204030203" pitchFamily="34" charset="0"/>
              </a:rPr>
              <a:t>Affordable Housing is Critical to the Quality of Life for All Floridians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49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0FD50-6CA7-EAB3-9E65-C4254A02C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7000"/>
            <a:ext cx="12192000" cy="1325563"/>
          </a:xfrm>
        </p:spPr>
        <p:txBody>
          <a:bodyPr/>
          <a:lstStyle/>
          <a:p>
            <a:pPr algn="ctr"/>
            <a:r>
              <a:rPr lang="en-US" b="1">
                <a:solidFill>
                  <a:srgbClr val="002060"/>
                </a:solidFill>
                <a:latin typeface="Segoe"/>
              </a:rPr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39079-3ED3-942A-A546-8BCF7C713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6600" y="4116387"/>
            <a:ext cx="5638800" cy="1819276"/>
          </a:xfrm>
        </p:spPr>
        <p:txBody>
          <a:bodyPr anchor="ctr">
            <a:normAutofit lnSpcReduction="1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b="1">
                <a:solidFill>
                  <a:srgbClr val="002060"/>
                </a:solidFill>
                <a:latin typeface="Segoe  "/>
                <a:ea typeface="Garamond"/>
                <a:cs typeface="Garamond"/>
                <a:sym typeface="Garamond"/>
              </a:rPr>
              <a:t>Ashon Nesbitt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400" b="1">
                <a:solidFill>
                  <a:srgbClr val="002060"/>
                </a:solidFill>
                <a:latin typeface="Segoe  "/>
                <a:ea typeface="Calibri"/>
                <a:cs typeface="Calibri"/>
                <a:sym typeface="Garamond"/>
              </a:rPr>
              <a:t>Chief Executive Officer</a:t>
            </a:r>
            <a:endParaRPr lang="en-US" sz="2400">
              <a:solidFill>
                <a:schemeClr val="dk1"/>
              </a:solidFill>
              <a:latin typeface="Segoe  "/>
              <a:ea typeface="Calibri"/>
              <a:cs typeface="Calibri"/>
              <a:sym typeface="Calibri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400">
                <a:solidFill>
                  <a:srgbClr val="002060"/>
                </a:solidFill>
                <a:latin typeface="Segoe  "/>
                <a:ea typeface="Calibri"/>
                <a:cs typeface="Calibri"/>
                <a:sym typeface="Garamond"/>
                <a:hlinkClick r:id="rId2"/>
              </a:rPr>
              <a:t>nesbitt@flhousing.org</a:t>
            </a:r>
            <a:r>
              <a:rPr lang="en-US" sz="2400">
                <a:solidFill>
                  <a:srgbClr val="002060"/>
                </a:solidFill>
                <a:latin typeface="Segoe  "/>
                <a:ea typeface="Calibri"/>
                <a:cs typeface="Calibri"/>
                <a:sym typeface="Garamond"/>
              </a:rPr>
              <a:t>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400">
                <a:solidFill>
                  <a:schemeClr val="dk1"/>
                </a:solidFill>
                <a:latin typeface="Segoe  "/>
                <a:ea typeface="Calibri"/>
                <a:cs typeface="Calibri"/>
                <a:sym typeface="Calibri"/>
              </a:rPr>
              <a:t>813-476-4170</a:t>
            </a:r>
            <a:endParaRPr lang="en-US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7A52B67F-75B5-04CB-A372-4C79105EC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888" y="1171575"/>
            <a:ext cx="4086224" cy="2809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9478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CB8636A0-BC30-32A5-0BCA-71665329E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1" y="633387"/>
            <a:ext cx="6032388" cy="4713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4649FC-C3AC-992C-5001-1DCE1C01D2D1}"/>
              </a:ext>
            </a:extLst>
          </p:cNvPr>
          <p:cNvSpPr txBox="1"/>
          <p:nvPr/>
        </p:nvSpPr>
        <p:spPr>
          <a:xfrm>
            <a:off x="6353174" y="909353"/>
            <a:ext cx="5667375" cy="4161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0" i="0">
                <a:solidFill>
                  <a:srgbClr val="002060"/>
                </a:solidFill>
                <a:effectLst/>
                <a:latin typeface="Segoe "/>
                <a:cs typeface="Calibri" panose="020F0502020204030204" pitchFamily="34" charset="0"/>
              </a:rPr>
              <a:t>The Florida Chamber has a housing goal in its </a:t>
            </a:r>
            <a:r>
              <a:rPr lang="en-US" sz="3000" b="1" i="1" u="none" strike="noStrike">
                <a:solidFill>
                  <a:srgbClr val="002060"/>
                </a:solidFill>
                <a:effectLst/>
                <a:latin typeface="Segoe 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2030 Florida Blueprint</a:t>
            </a:r>
            <a:r>
              <a:rPr lang="en-US" sz="3000" b="1" i="1">
                <a:solidFill>
                  <a:srgbClr val="002060"/>
                </a:solidFill>
                <a:effectLst/>
                <a:latin typeface="Segoe "/>
                <a:cs typeface="Calibri" panose="020F0502020204030204" pitchFamily="34" charset="0"/>
              </a:rPr>
              <a:t> </a:t>
            </a:r>
            <a:r>
              <a:rPr lang="en-US" sz="3000" b="0" i="0">
                <a:solidFill>
                  <a:srgbClr val="002060"/>
                </a:solidFill>
                <a:effectLst/>
                <a:latin typeface="Segoe "/>
                <a:cs typeface="Calibri" panose="020F0502020204030204" pitchFamily="34" charset="0"/>
              </a:rPr>
              <a:t>plan to </a:t>
            </a:r>
            <a:r>
              <a:rPr lang="en-US" sz="3000" b="1" i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Segoe "/>
                <a:cs typeface="Calibri" panose="020F0502020204030204" pitchFamily="34" charset="0"/>
              </a:rPr>
              <a:t>reduce the number of cost-burdened households to no more than </a:t>
            </a:r>
            <a:r>
              <a:rPr lang="en-US" sz="3000" b="1" i="0" u="sng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Segoe "/>
                <a:cs typeface="Calibri" panose="020F0502020204030204" pitchFamily="34" charset="0"/>
              </a:rPr>
              <a:t>10%</a:t>
            </a:r>
            <a:r>
              <a:rPr lang="en-US" sz="3000" b="1" i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Segoe "/>
                <a:cs typeface="Calibri" panose="020F0502020204030204" pitchFamily="34" charset="0"/>
              </a:rPr>
              <a:t> by the year 2030.  </a:t>
            </a:r>
            <a:endParaRPr lang="en-US" sz="3000" b="1">
              <a:solidFill>
                <a:srgbClr val="002060"/>
              </a:solidFill>
              <a:highlight>
                <a:srgbClr val="FFFF00"/>
              </a:highlight>
              <a:latin typeface="Segoe 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230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FD92D-A5ED-0934-037D-1BAB95249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02060"/>
                </a:solidFill>
                <a:latin typeface="Segoe "/>
              </a:rPr>
              <a:t>Primary Causes of Cost Burden and Who Is Most Affected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D58DE-4A10-194F-8A8B-FA3614A0F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049199"/>
            <a:ext cx="3856630" cy="3281552"/>
          </a:xfrm>
        </p:spPr>
        <p:txBody>
          <a:bodyPr/>
          <a:lstStyle/>
          <a:p>
            <a:r>
              <a:rPr lang="en-US">
                <a:solidFill>
                  <a:srgbClr val="002060"/>
                </a:solidFill>
                <a:latin typeface="Segoe "/>
              </a:rPr>
              <a:t>Primary Causes</a:t>
            </a:r>
          </a:p>
          <a:p>
            <a:pPr lvl="1"/>
            <a:r>
              <a:rPr lang="en-US">
                <a:solidFill>
                  <a:srgbClr val="002060"/>
                </a:solidFill>
                <a:latin typeface="Segoe "/>
              </a:rPr>
              <a:t>Insufficient Wages</a:t>
            </a:r>
          </a:p>
          <a:p>
            <a:pPr lvl="1"/>
            <a:r>
              <a:rPr lang="en-US">
                <a:solidFill>
                  <a:srgbClr val="002060"/>
                </a:solidFill>
                <a:latin typeface="Segoe "/>
              </a:rPr>
              <a:t>High housing costs</a:t>
            </a:r>
          </a:p>
          <a:p>
            <a:r>
              <a:rPr lang="en-US">
                <a:solidFill>
                  <a:srgbClr val="002060"/>
                </a:solidFill>
                <a:latin typeface="Segoe "/>
              </a:rPr>
              <a:t>Who is Most Cost-Burdened</a:t>
            </a:r>
          </a:p>
          <a:p>
            <a:pPr lvl="1"/>
            <a:r>
              <a:rPr lang="en-US">
                <a:solidFill>
                  <a:srgbClr val="002060"/>
                </a:solidFill>
                <a:latin typeface="Segoe "/>
              </a:rPr>
              <a:t>Renters</a:t>
            </a:r>
          </a:p>
          <a:p>
            <a:pPr lvl="1"/>
            <a:r>
              <a:rPr lang="en-US">
                <a:solidFill>
                  <a:srgbClr val="002060"/>
                </a:solidFill>
                <a:latin typeface="Segoe "/>
              </a:rPr>
              <a:t>Households earning 50% of AMI or less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382563F-492B-0705-B23D-CF2E223AE391}"/>
              </a:ext>
            </a:extLst>
          </p:cNvPr>
          <p:cNvCxnSpPr>
            <a:cxnSpLocks/>
          </p:cNvCxnSpPr>
          <p:nvPr/>
        </p:nvCxnSpPr>
        <p:spPr>
          <a:xfrm flipV="1">
            <a:off x="457200" y="1690688"/>
            <a:ext cx="11499272" cy="3006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5402BF0-77BA-F748-EBF0-F3342B96C9CB}"/>
              </a:ext>
            </a:extLst>
          </p:cNvPr>
          <p:cNvSpPr txBox="1"/>
          <p:nvPr/>
        </p:nvSpPr>
        <p:spPr>
          <a:xfrm>
            <a:off x="4352925" y="5554325"/>
            <a:ext cx="76035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Segoe "/>
              </a:rPr>
              <a:t>Map Source: Miami-Dade Beacon Council </a:t>
            </a:r>
            <a:r>
              <a:rPr lang="en-US" sz="1100">
                <a:latin typeface="Segoe "/>
                <a:hlinkClick r:id="rId2"/>
              </a:rPr>
              <a:t>https://www.beaconcouncil.com/data/demographic-overview/todays-miami/</a:t>
            </a:r>
            <a:r>
              <a:rPr lang="en-US" sz="1100">
                <a:latin typeface="Segoe 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A9B93A-8335-87E1-5FF7-DF61FDE61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925" y="1873700"/>
            <a:ext cx="7603547" cy="3632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8737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1E276D0-6E1B-404B-A857-C25A550837A6}"/>
              </a:ext>
            </a:extLst>
          </p:cNvPr>
          <p:cNvSpPr txBox="1"/>
          <p:nvPr/>
        </p:nvSpPr>
        <p:spPr>
          <a:xfrm>
            <a:off x="8984647" y="3059609"/>
            <a:ext cx="27749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4000" i="1">
                <a:solidFill>
                  <a:schemeClr val="bg1"/>
                </a:solidFill>
                <a:latin typeface="Calibri" panose="020F0502020204030204"/>
              </a:rPr>
              <a:t>Affordability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AE8ABA-1A65-4E2E-9DF4-9B5AF5CABDC7}"/>
              </a:ext>
            </a:extLst>
          </p:cNvPr>
          <p:cNvSpPr txBox="1"/>
          <p:nvPr/>
        </p:nvSpPr>
        <p:spPr>
          <a:xfrm>
            <a:off x="123825" y="1495425"/>
            <a:ext cx="119443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200" b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"/>
              </a:rPr>
              <a:t>Planning + Financing + Long Term Assurances = </a:t>
            </a:r>
            <a:r>
              <a:rPr lang="en-US" sz="3200" b="1" u="sng" cap="all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"/>
              </a:rPr>
              <a:t>Affordability</a:t>
            </a:r>
            <a:r>
              <a:rPr lang="en-US" sz="3200" b="1" cap="all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9EBF27-C779-558A-6BDC-4628E7590260}"/>
              </a:ext>
            </a:extLst>
          </p:cNvPr>
          <p:cNvSpPr txBox="1"/>
          <p:nvPr/>
        </p:nvSpPr>
        <p:spPr>
          <a:xfrm>
            <a:off x="631637" y="482501"/>
            <a:ext cx="101796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400" b="1">
                <a:solidFill>
                  <a:srgbClr val="002060"/>
                </a:solidFill>
                <a:latin typeface="Segoe "/>
                <a:ea typeface="+mj-ea"/>
                <a:cs typeface="+mj-cs"/>
              </a:rPr>
              <a:t>How</a:t>
            </a:r>
            <a:r>
              <a:rPr lang="en-US" sz="3200" b="1">
                <a:solidFill>
                  <a:srgbClr val="002060"/>
                </a:solidFill>
                <a:latin typeface="Segoe "/>
              </a:rPr>
              <a:t> </a:t>
            </a:r>
            <a:r>
              <a:rPr lang="en-US" sz="4400" b="1">
                <a:solidFill>
                  <a:srgbClr val="002060"/>
                </a:solidFill>
                <a:latin typeface="Segoe "/>
                <a:ea typeface="+mj-ea"/>
                <a:cs typeface="+mj-cs"/>
              </a:rPr>
              <a:t>to Create Housing Affordability?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77D8173-D0D6-84BD-62E5-299A2BD91B91}"/>
              </a:ext>
            </a:extLst>
          </p:cNvPr>
          <p:cNvCxnSpPr>
            <a:cxnSpLocks/>
          </p:cNvCxnSpPr>
          <p:nvPr/>
        </p:nvCxnSpPr>
        <p:spPr>
          <a:xfrm flipV="1">
            <a:off x="410810" y="1308380"/>
            <a:ext cx="11499272" cy="3006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06D5344-404E-F646-7046-698E2A12D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704" y="2729620"/>
            <a:ext cx="8963484" cy="39959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55717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6425D-EA6E-6E61-DC91-24559A859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90" y="75658"/>
            <a:ext cx="11203532" cy="1325563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Segoe "/>
              </a:rPr>
              <a:t>Example: Fairfield Apartments in St. Petersburg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FEE2F3F-FD7A-8160-9FF7-7722A6DA6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17561"/>
            <a:ext cx="4209715" cy="27166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0484A502-1589-E5F2-8A41-FD1764B27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794" y="1717560"/>
            <a:ext cx="4103731" cy="27166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45039A-352C-5571-92B0-46FA2595321D}"/>
              </a:ext>
            </a:extLst>
          </p:cNvPr>
          <p:cNvSpPr txBox="1"/>
          <p:nvPr/>
        </p:nvSpPr>
        <p:spPr>
          <a:xfrm>
            <a:off x="0" y="4750569"/>
            <a:ext cx="121731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Segoe "/>
              </a:rPr>
              <a:t>Lumber yard in St. Petersburg to become 264-units </a:t>
            </a:r>
          </a:p>
          <a:p>
            <a:pPr algn="ctr"/>
            <a:r>
              <a:rPr lang="en-US" sz="2800">
                <a:solidFill>
                  <a:srgbClr val="002060"/>
                </a:solidFill>
                <a:latin typeface="Segoe "/>
              </a:rPr>
              <a:t>of mixed-income housing</a:t>
            </a:r>
          </a:p>
          <a:p>
            <a:pPr algn="ctr"/>
            <a:r>
              <a:rPr lang="en-US" sz="1400">
                <a:latin typeface="Segoe "/>
              </a:rPr>
              <a:t>Photo credits: </a:t>
            </a:r>
            <a:r>
              <a:rPr lang="en-US" sz="1400">
                <a:latin typeface="Segoe "/>
                <a:hlinkClick r:id="rId4"/>
              </a:rPr>
              <a:t>www.stpeterising.com</a:t>
            </a:r>
            <a:r>
              <a:rPr lang="en-US" sz="1400">
                <a:latin typeface="Segoe "/>
              </a:rPr>
              <a:t>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2025D9F-00EA-06F9-6B67-3C0BD050EEA1}"/>
              </a:ext>
            </a:extLst>
          </p:cNvPr>
          <p:cNvCxnSpPr>
            <a:cxnSpLocks/>
          </p:cNvCxnSpPr>
          <p:nvPr/>
        </p:nvCxnSpPr>
        <p:spPr>
          <a:xfrm>
            <a:off x="451126" y="1406240"/>
            <a:ext cx="1118189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508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78F68-AAC2-02C3-4955-F7028E85C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26" y="123826"/>
            <a:ext cx="10515600" cy="1027674"/>
          </a:xfrm>
        </p:spPr>
        <p:txBody>
          <a:bodyPr>
            <a:no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Segoe "/>
              </a:rPr>
              <a:t>Example: Fairfield Apartments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35D8A-98C5-BE12-3996-2E3016EBE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234" y="1246917"/>
            <a:ext cx="9037726" cy="4454224"/>
          </a:xfrm>
        </p:spPr>
        <p:txBody>
          <a:bodyPr anchor="ctr">
            <a:noAutofit/>
          </a:bodyPr>
          <a:lstStyle/>
          <a:p>
            <a:r>
              <a:rPr lang="en-US" sz="1900" b="1" u="sng">
                <a:solidFill>
                  <a:srgbClr val="002060"/>
                </a:solidFill>
                <a:latin typeface="Segoe "/>
              </a:rPr>
              <a:t>Income Mix</a:t>
            </a:r>
          </a:p>
          <a:p>
            <a:pPr lvl="1"/>
            <a:r>
              <a:rPr lang="en-US" sz="1900">
                <a:solidFill>
                  <a:srgbClr val="002060"/>
                </a:solidFill>
                <a:latin typeface="Segoe "/>
              </a:rPr>
              <a:t>53 units – up to 50% AMI</a:t>
            </a:r>
          </a:p>
          <a:p>
            <a:pPr lvl="1"/>
            <a:r>
              <a:rPr lang="en-US" sz="1900">
                <a:solidFill>
                  <a:srgbClr val="002060"/>
                </a:solidFill>
                <a:latin typeface="Segoe "/>
              </a:rPr>
              <a:t>67 units – between 50% and 80% AMI</a:t>
            </a:r>
          </a:p>
          <a:p>
            <a:pPr lvl="1"/>
            <a:r>
              <a:rPr lang="en-US" sz="1900">
                <a:solidFill>
                  <a:srgbClr val="002060"/>
                </a:solidFill>
                <a:latin typeface="Segoe "/>
              </a:rPr>
              <a:t>144 units – between 80% and 120% AMI</a:t>
            </a:r>
          </a:p>
          <a:p>
            <a:pPr lvl="1"/>
            <a:r>
              <a:rPr lang="en-US" sz="1900">
                <a:solidFill>
                  <a:srgbClr val="002060"/>
                </a:solidFill>
                <a:latin typeface="Segoe "/>
              </a:rPr>
              <a:t>Proportionally mixed among all bedroom sizes</a:t>
            </a:r>
          </a:p>
          <a:p>
            <a:r>
              <a:rPr lang="en-US" sz="1900" b="1" u="sng">
                <a:solidFill>
                  <a:srgbClr val="002060"/>
                </a:solidFill>
                <a:latin typeface="Segoe "/>
              </a:rPr>
              <a:t>Planning</a:t>
            </a:r>
            <a:r>
              <a:rPr lang="en-US" sz="1900">
                <a:solidFill>
                  <a:srgbClr val="002060"/>
                </a:solidFill>
                <a:latin typeface="Segoe "/>
              </a:rPr>
              <a:t>: Utilizing HB1339 flexibility and affordable housing density bonus</a:t>
            </a:r>
          </a:p>
          <a:p>
            <a:r>
              <a:rPr lang="en-US" sz="1900" b="1" u="sng">
                <a:solidFill>
                  <a:srgbClr val="002060"/>
                </a:solidFill>
                <a:latin typeface="Segoe "/>
              </a:rPr>
              <a:t>Financing</a:t>
            </a:r>
            <a:r>
              <a:rPr lang="en-US" sz="1900">
                <a:solidFill>
                  <a:srgbClr val="002060"/>
                </a:solidFill>
                <a:latin typeface="Segoe "/>
              </a:rPr>
              <a:t>: Capital Stack</a:t>
            </a:r>
          </a:p>
          <a:p>
            <a:pPr lvl="1"/>
            <a:r>
              <a:rPr lang="en-US" sz="1900">
                <a:solidFill>
                  <a:srgbClr val="002060"/>
                </a:solidFill>
                <a:latin typeface="Segoe "/>
              </a:rPr>
              <a:t>HUD 211(d)(4) – $42,548,733</a:t>
            </a:r>
          </a:p>
          <a:p>
            <a:pPr lvl="1"/>
            <a:r>
              <a:rPr lang="en-US" sz="1900">
                <a:solidFill>
                  <a:srgbClr val="002060"/>
                </a:solidFill>
                <a:latin typeface="Segoe "/>
              </a:rPr>
              <a:t>Pinellas County Penny IV - $5,600,000 for land acquisition</a:t>
            </a:r>
          </a:p>
          <a:p>
            <a:pPr lvl="1"/>
            <a:r>
              <a:rPr lang="en-US" sz="1900">
                <a:solidFill>
                  <a:srgbClr val="002060"/>
                </a:solidFill>
                <a:latin typeface="Segoe "/>
              </a:rPr>
              <a:t>City of St. Petersburg CRA - $2,281,689</a:t>
            </a:r>
          </a:p>
          <a:p>
            <a:pPr lvl="1"/>
            <a:r>
              <a:rPr lang="en-US" sz="1900">
                <a:solidFill>
                  <a:srgbClr val="002060"/>
                </a:solidFill>
                <a:latin typeface="Segoe "/>
              </a:rPr>
              <a:t>Owner’s Equity – $2,318,311</a:t>
            </a:r>
          </a:p>
          <a:p>
            <a:r>
              <a:rPr lang="en-US" sz="1900" b="1" u="sng">
                <a:solidFill>
                  <a:srgbClr val="002060"/>
                </a:solidFill>
                <a:latin typeface="Segoe "/>
              </a:rPr>
              <a:t>Long Term Assurances</a:t>
            </a:r>
            <a:r>
              <a:rPr lang="en-US" sz="1900">
                <a:solidFill>
                  <a:srgbClr val="002060"/>
                </a:solidFill>
                <a:latin typeface="Segoe "/>
              </a:rPr>
              <a:t>: Will be in the County’s land trust and permanently affordable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7970C1-AEC6-1CE7-AFAF-DF5475DF0597}"/>
              </a:ext>
            </a:extLst>
          </p:cNvPr>
          <p:cNvSpPr txBox="1"/>
          <p:nvPr/>
        </p:nvSpPr>
        <p:spPr>
          <a:xfrm>
            <a:off x="9134475" y="5562642"/>
            <a:ext cx="26242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Segoe "/>
              </a:rPr>
              <a:t>Photo source: </a:t>
            </a:r>
            <a:r>
              <a:rPr lang="en-US" sz="1200">
                <a:latin typeface="Segoe "/>
                <a:hlinkClick r:id="rId2"/>
              </a:rPr>
              <a:t>www.stpeterising.com</a:t>
            </a:r>
            <a:r>
              <a:rPr lang="en-US" sz="1200">
                <a:latin typeface="Segoe "/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0FDF7A8-DD68-466B-3025-E4FE10494461}"/>
              </a:ext>
            </a:extLst>
          </p:cNvPr>
          <p:cNvCxnSpPr>
            <a:cxnSpLocks/>
          </p:cNvCxnSpPr>
          <p:nvPr/>
        </p:nvCxnSpPr>
        <p:spPr>
          <a:xfrm>
            <a:off x="451126" y="1156858"/>
            <a:ext cx="1118189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building, outdoor, deck, porch&#10;&#10;Description automatically generated">
            <a:extLst>
              <a:ext uri="{FF2B5EF4-FFF2-40B4-BE49-F238E27FC236}">
                <a16:creationId xmlns:a16="http://schemas.microsoft.com/office/drawing/2014/main" id="{F03ECC39-3940-8D16-21B0-5F4A01AAC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01071">
            <a:off x="8699745" y="2346441"/>
            <a:ext cx="3015949" cy="2766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4046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98FB1-F27A-3CBB-F051-206DE5431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09738"/>
            <a:ext cx="12192000" cy="2852737"/>
          </a:xfrm>
          <a:solidFill>
            <a:schemeClr val="bg1">
              <a:lumMod val="95000"/>
            </a:schemeClr>
          </a:solidFill>
        </p:spPr>
        <p:txBody>
          <a:bodyPr anchor="ctr"/>
          <a:lstStyle/>
          <a:p>
            <a:pPr algn="ctr"/>
            <a:r>
              <a:rPr lang="en-US" b="1">
                <a:solidFill>
                  <a:srgbClr val="002060"/>
                </a:solidFill>
                <a:latin typeface="Segoe "/>
              </a:rPr>
              <a:t>What Can the Business Community Do?</a:t>
            </a:r>
          </a:p>
        </p:txBody>
      </p:sp>
    </p:spTree>
    <p:extLst>
      <p:ext uri="{BB962C8B-B14F-4D97-AF65-F5344CB8AC3E}">
        <p14:creationId xmlns:p14="http://schemas.microsoft.com/office/powerpoint/2010/main" val="992599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05504-D31E-716E-290B-5C4D33D0E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218972"/>
            <a:ext cx="10515600" cy="1096468"/>
          </a:xfrm>
        </p:spPr>
        <p:txBody>
          <a:bodyPr/>
          <a:lstStyle/>
          <a:p>
            <a:r>
              <a:rPr lang="en-US" b="1">
                <a:solidFill>
                  <a:srgbClr val="002060"/>
                </a:solidFill>
                <a:latin typeface="Segoe "/>
              </a:rPr>
              <a:t>(Re)define the “Workforce”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F6760-AA42-1E14-0EDA-E0C939B8B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1552670"/>
            <a:ext cx="7886700" cy="4105179"/>
          </a:xfrm>
        </p:spPr>
        <p:txBody>
          <a:bodyPr anchor="ctr">
            <a:normAutofit fontScale="92500"/>
          </a:bodyPr>
          <a:lstStyle/>
          <a:p>
            <a:r>
              <a:rPr lang="en-US" b="1" u="sng">
                <a:solidFill>
                  <a:srgbClr val="002060"/>
                </a:solidFill>
                <a:latin typeface="Segoe "/>
              </a:rPr>
              <a:t>Typical “Workforce” definition</a:t>
            </a:r>
            <a:r>
              <a:rPr lang="en-US" b="1">
                <a:solidFill>
                  <a:srgbClr val="002060"/>
                </a:solidFill>
                <a:latin typeface="Segoe "/>
              </a:rPr>
              <a:t> </a:t>
            </a:r>
            <a:r>
              <a:rPr lang="en-US">
                <a:solidFill>
                  <a:srgbClr val="002060"/>
                </a:solidFill>
                <a:latin typeface="Segoe "/>
              </a:rPr>
              <a:t>- between 100% and 140% of AMI</a:t>
            </a:r>
          </a:p>
          <a:p>
            <a:pPr lvl="1"/>
            <a:r>
              <a:rPr lang="en-US">
                <a:solidFill>
                  <a:srgbClr val="002060"/>
                </a:solidFill>
                <a:latin typeface="Segoe "/>
              </a:rPr>
              <a:t>Greater Miami Chamber – 60% AMI and up</a:t>
            </a:r>
          </a:p>
          <a:p>
            <a:r>
              <a:rPr lang="en-US">
                <a:solidFill>
                  <a:srgbClr val="002060"/>
                </a:solidFill>
                <a:latin typeface="Segoe "/>
              </a:rPr>
              <a:t>Other terms synonymous with workforce: “essential works” or “heroes”</a:t>
            </a:r>
          </a:p>
          <a:p>
            <a:pPr lvl="1"/>
            <a:r>
              <a:rPr lang="en-US">
                <a:solidFill>
                  <a:srgbClr val="002060"/>
                </a:solidFill>
                <a:latin typeface="Segoe "/>
              </a:rPr>
              <a:t>Teachers, police officer, firefighters, healthcare workers</a:t>
            </a:r>
          </a:p>
          <a:p>
            <a:r>
              <a:rPr lang="en-US">
                <a:solidFill>
                  <a:srgbClr val="002060"/>
                </a:solidFill>
                <a:latin typeface="Segoe "/>
              </a:rPr>
              <a:t>What jobs and income levels make up most of the actual “Workforce”?</a:t>
            </a:r>
          </a:p>
          <a:p>
            <a:r>
              <a:rPr lang="en-US">
                <a:solidFill>
                  <a:srgbClr val="002060"/>
                </a:solidFill>
                <a:latin typeface="Segoe "/>
              </a:rPr>
              <a:t>Where do your employees fall on the income level chart?</a:t>
            </a:r>
            <a:endParaRPr lang="en-US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173887F-4ACE-4216-6D84-447A6998F4B7}"/>
              </a:ext>
            </a:extLst>
          </p:cNvPr>
          <p:cNvCxnSpPr>
            <a:cxnSpLocks/>
          </p:cNvCxnSpPr>
          <p:nvPr/>
        </p:nvCxnSpPr>
        <p:spPr>
          <a:xfrm>
            <a:off x="457200" y="1447800"/>
            <a:ext cx="1118189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text, person, computer, indoor&#10;&#10;Description automatically generated">
            <a:extLst>
              <a:ext uri="{FF2B5EF4-FFF2-40B4-BE49-F238E27FC236}">
                <a16:creationId xmlns:a16="http://schemas.microsoft.com/office/drawing/2014/main" id="{3691DEFD-13D5-BDAA-6D9F-2CEA5578E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638358"/>
            <a:ext cx="3028496" cy="1971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icture containing person, person, preparing&#10;&#10;Description automatically generated">
            <a:extLst>
              <a:ext uri="{FF2B5EF4-FFF2-40B4-BE49-F238E27FC236}">
                <a16:creationId xmlns:a16="http://schemas.microsoft.com/office/drawing/2014/main" id="{E75C0579-717D-2D4B-6669-3ECCBA924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3858005"/>
            <a:ext cx="3028496" cy="1971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3408C5EF-F66B-5378-3A53-80EE434F2B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339" y="1552754"/>
            <a:ext cx="7895367" cy="438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7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FHC Powerpoint Template with Master Slide Examples and Chart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6E1A11786D4A4088C7C5E9F4166784" ma:contentTypeVersion="16" ma:contentTypeDescription="Create a new document." ma:contentTypeScope="" ma:versionID="3d10749e41338fe4b78dbe064dcf7ddd">
  <xsd:schema xmlns:xsd="http://www.w3.org/2001/XMLSchema" xmlns:xs="http://www.w3.org/2001/XMLSchema" xmlns:p="http://schemas.microsoft.com/office/2006/metadata/properties" xmlns:ns2="b3234454-edc5-4370-a5dc-851f6984d695" xmlns:ns3="a5470a20-cdc4-441e-84ce-e387efc03162" targetNamespace="http://schemas.microsoft.com/office/2006/metadata/properties" ma:root="true" ma:fieldsID="9cf754ae417da2dae567526d5d658760" ns2:_="" ns3:_="">
    <xsd:import namespace="b3234454-edc5-4370-a5dc-851f6984d695"/>
    <xsd:import namespace="a5470a20-cdc4-441e-84ce-e387efc031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234454-edc5-4370-a5dc-851f6984d6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3d20818-6f4e-4655-a9be-1b83462d6e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470a20-cdc4-441e-84ce-e387efc0316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445f2ed-7797-4c3c-a15e-d1689b9d6322}" ma:internalName="TaxCatchAll" ma:showField="CatchAllData" ma:web="a5470a20-cdc4-441e-84ce-e387efc031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3234454-edc5-4370-a5dc-851f6984d695">
      <Terms xmlns="http://schemas.microsoft.com/office/infopath/2007/PartnerControls"/>
    </lcf76f155ced4ddcb4097134ff3c332f>
    <TaxCatchAll xmlns="a5470a20-cdc4-441e-84ce-e387efc03162" xsi:nil="true"/>
    <SharedWithUsers xmlns="a5470a20-cdc4-441e-84ce-e387efc03162">
      <UserInfo>
        <DisplayName>Ashon Nesbitt</DisplayName>
        <AccountId>25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750579D-5137-4653-9EFA-A2CED194DE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A550A62-8812-4902-BE64-641BBF67AF1A}">
  <ds:schemaRefs>
    <ds:schemaRef ds:uri="a5470a20-cdc4-441e-84ce-e387efc03162"/>
    <ds:schemaRef ds:uri="b3234454-edc5-4370-a5dc-851f6984d69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21F3367-8CDC-4C25-8235-D170FEA0C424}">
  <ds:schemaRefs>
    <ds:schemaRef ds:uri="a5470a20-cdc4-441e-84ce-e387efc03162"/>
    <ds:schemaRef ds:uri="b3234454-edc5-4370-a5dc-851f6984d69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1058</Words>
  <Application>Microsoft Office PowerPoint</Application>
  <PresentationFormat>Widescreen</PresentationFormat>
  <Paragraphs>157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Calibri</vt:lpstr>
      <vt:lpstr>Calibri Light</vt:lpstr>
      <vt:lpstr>Franklin Gothic</vt:lpstr>
      <vt:lpstr>Garamond</vt:lpstr>
      <vt:lpstr>Lato</vt:lpstr>
      <vt:lpstr>Segoe</vt:lpstr>
      <vt:lpstr>Segoe </vt:lpstr>
      <vt:lpstr>Segoe  </vt:lpstr>
      <vt:lpstr>Wingdings</vt:lpstr>
      <vt:lpstr>1_FHC Powerpoint Template with Master Slide Examples and Charts</vt:lpstr>
      <vt:lpstr>Office Theme</vt:lpstr>
      <vt:lpstr>PowerPoint Presentation</vt:lpstr>
      <vt:lpstr>PowerPoint Presentation</vt:lpstr>
      <vt:lpstr>PowerPoint Presentation</vt:lpstr>
      <vt:lpstr>Primary Causes of Cost Burden and Who Is Most Affected</vt:lpstr>
      <vt:lpstr>PowerPoint Presentation</vt:lpstr>
      <vt:lpstr>Example: Fairfield Apartments in St. Petersburg</vt:lpstr>
      <vt:lpstr>Example: Fairfield Apartments</vt:lpstr>
      <vt:lpstr>What Can the Business Community Do?</vt:lpstr>
      <vt:lpstr>(Re)define the “Workforce” </vt:lpstr>
      <vt:lpstr>PowerPoint Presentation</vt:lpstr>
      <vt:lpstr>PowerPoint Presentation</vt:lpstr>
      <vt:lpstr>Support Employees</vt:lpstr>
      <vt:lpstr>Other Ways the Business Community Can Get Involved</vt:lpstr>
      <vt:lpstr>Case Study:  Over-the-Rhine,  Cincinnati, OH</vt:lpstr>
      <vt:lpstr>Outcomes:  Over-the-Rhine,  Cincinnati, OH</vt:lpstr>
      <vt:lpstr>PowerPoint Presentation</vt:lpstr>
      <vt:lpstr>At the Intersection:  Accessory Dwelling Units</vt:lpstr>
      <vt:lpstr>At the Intersection:  Accessory Dwelling Units</vt:lpstr>
      <vt:lpstr>Florida Housing Coalition (FHC) Technical Assistance is Available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AHAC Elected Official Regional Workshop  Group C  January 21, 2021  Biannual Workshop 1 of 2</dc:title>
  <dc:creator>Kody Glazer</dc:creator>
  <cp:lastModifiedBy>Kristina Desir</cp:lastModifiedBy>
  <cp:revision>1</cp:revision>
  <dcterms:created xsi:type="dcterms:W3CDTF">2021-01-19T04:47:37Z</dcterms:created>
  <dcterms:modified xsi:type="dcterms:W3CDTF">2023-02-21T18:03:50Z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0x010100976E1A11786D4A4088C7C5E9F4166784</vt:lpwstr>
  </property>
  <property fmtid="{D5CDD505-2E9C-101B-9397-08002B2CF9AE}" pid="3" name="MediaServiceImageTags">
    <vt:lpwstr/>
  </property>
</Properties>
</file>