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8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381" r:id="rId2"/>
    <p:sldId id="334" r:id="rId3"/>
    <p:sldId id="339" r:id="rId4"/>
    <p:sldId id="333" r:id="rId5"/>
    <p:sldId id="406" r:id="rId6"/>
    <p:sldId id="385" r:id="rId7"/>
    <p:sldId id="422" r:id="rId8"/>
    <p:sldId id="405" r:id="rId9"/>
    <p:sldId id="362" r:id="rId10"/>
    <p:sldId id="332" r:id="rId11"/>
    <p:sldId id="359" r:id="rId12"/>
    <p:sldId id="409" r:id="rId13"/>
    <p:sldId id="397" r:id="rId14"/>
    <p:sldId id="387" r:id="rId15"/>
    <p:sldId id="351" r:id="rId16"/>
    <p:sldId id="352" r:id="rId17"/>
    <p:sldId id="383" r:id="rId18"/>
    <p:sldId id="390" r:id="rId19"/>
    <p:sldId id="412" r:id="rId20"/>
    <p:sldId id="411" r:id="rId21"/>
    <p:sldId id="400" r:id="rId22"/>
    <p:sldId id="416" r:id="rId23"/>
    <p:sldId id="417" r:id="rId24"/>
    <p:sldId id="418" r:id="rId25"/>
    <p:sldId id="420" r:id="rId26"/>
    <p:sldId id="413" r:id="rId27"/>
    <p:sldId id="396" r:id="rId28"/>
  </p:sldIdLst>
  <p:sldSz cx="9144000" cy="6858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C6"/>
    <a:srgbClr val="ACC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423" autoAdjust="0"/>
    <p:restoredTop sz="96270" autoAdjust="0"/>
  </p:normalViewPr>
  <p:slideViewPr>
    <p:cSldViewPr>
      <p:cViewPr varScale="1">
        <p:scale>
          <a:sx n="112" d="100"/>
          <a:sy n="112" d="100"/>
        </p:scale>
        <p:origin x="1206" y="78"/>
      </p:cViewPr>
      <p:guideLst>
        <p:guide orient="horz" pos="2880"/>
        <p:guide pos="288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4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513sr-miami01\Projects\Transit\DTPW_GEC2\100-Contract\120%20Work_Orders\SOUTH%20CORRIDOR\FTA\CIP155_FTACriteriaComparison_0317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FTA Cost Effectiveness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'All Modes (5-3-18) (2)'!$C$25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ysClr val="windowText" lastClr="000000"/>
              </a:solidFill>
            </a:ln>
            <a:effectLst/>
          </c:spPr>
          <c:cat>
            <c:strRef>
              <c:f>'All Modes (5-3-18) (2)'!$B$25:$B$68</c:f>
              <c:strCache>
                <c:ptCount val="43"/>
                <c:pt idx="0">
                  <c:v>$0 </c:v>
                </c:pt>
                <c:pt idx="1">
                  <c:v>$5 </c:v>
                </c:pt>
                <c:pt idx="2">
                  <c:v>$10 </c:v>
                </c:pt>
                <c:pt idx="3">
                  <c:v>$15 </c:v>
                </c:pt>
                <c:pt idx="4">
                  <c:v>$20 </c:v>
                </c:pt>
                <c:pt idx="5">
                  <c:v>$25 </c:v>
                </c:pt>
                <c:pt idx="6">
                  <c:v>$30</c:v>
                </c:pt>
                <c:pt idx="7">
                  <c:v>$35</c:v>
                </c:pt>
                <c:pt idx="8">
                  <c:v>$40</c:v>
                </c:pt>
                <c:pt idx="9">
                  <c:v>$45</c:v>
                </c:pt>
                <c:pt idx="10">
                  <c:v>$50</c:v>
                </c:pt>
                <c:pt idx="11">
                  <c:v>$55</c:v>
                </c:pt>
                <c:pt idx="12">
                  <c:v>$60</c:v>
                </c:pt>
                <c:pt idx="13">
                  <c:v>$65</c:v>
                </c:pt>
                <c:pt idx="14">
                  <c:v>$70</c:v>
                </c:pt>
                <c:pt idx="15">
                  <c:v>$75</c:v>
                </c:pt>
                <c:pt idx="16">
                  <c:v>$80</c:v>
                </c:pt>
                <c:pt idx="17">
                  <c:v>$85</c:v>
                </c:pt>
                <c:pt idx="18">
                  <c:v>$90</c:v>
                </c:pt>
                <c:pt idx="19">
                  <c:v>$95</c:v>
                </c:pt>
                <c:pt idx="20">
                  <c:v>$100</c:v>
                </c:pt>
                <c:pt idx="21">
                  <c:v>$105</c:v>
                </c:pt>
                <c:pt idx="22">
                  <c:v>$110</c:v>
                </c:pt>
                <c:pt idx="23">
                  <c:v>$115</c:v>
                </c:pt>
                <c:pt idx="24">
                  <c:v>$120</c:v>
                </c:pt>
                <c:pt idx="25">
                  <c:v>$125</c:v>
                </c:pt>
                <c:pt idx="26">
                  <c:v>$130</c:v>
                </c:pt>
                <c:pt idx="27">
                  <c:v>$135</c:v>
                </c:pt>
                <c:pt idx="28">
                  <c:v>$140</c:v>
                </c:pt>
                <c:pt idx="29">
                  <c:v>$145</c:v>
                </c:pt>
                <c:pt idx="30">
                  <c:v>$150</c:v>
                </c:pt>
                <c:pt idx="31">
                  <c:v>$155</c:v>
                </c:pt>
                <c:pt idx="32">
                  <c:v>$160</c:v>
                </c:pt>
                <c:pt idx="33">
                  <c:v>$165</c:v>
                </c:pt>
                <c:pt idx="34">
                  <c:v>$170</c:v>
                </c:pt>
                <c:pt idx="35">
                  <c:v>$175</c:v>
                </c:pt>
                <c:pt idx="36">
                  <c:v>$180</c:v>
                </c:pt>
                <c:pt idx="37">
                  <c:v>$185</c:v>
                </c:pt>
                <c:pt idx="38">
                  <c:v>$190</c:v>
                </c:pt>
                <c:pt idx="39">
                  <c:v>$195</c:v>
                </c:pt>
                <c:pt idx="40">
                  <c:v>$200</c:v>
                </c:pt>
                <c:pt idx="41">
                  <c:v>$205</c:v>
                </c:pt>
                <c:pt idx="42">
                  <c:v>$210</c:v>
                </c:pt>
              </c:strCache>
              <c:extLst/>
            </c:strRef>
          </c:cat>
          <c:val>
            <c:numRef>
              <c:f>'All Modes (5-3-18) (2)'!$C$26:$C$68</c:f>
              <c:numCache>
                <c:formatCode>#,##0</c:formatCode>
                <c:ptCount val="42"/>
                <c:pt idx="0">
                  <c:v>166666.66666666666</c:v>
                </c:pt>
                <c:pt idx="1">
                  <c:v>333333.33333333331</c:v>
                </c:pt>
                <c:pt idx="2">
                  <c:v>500000</c:v>
                </c:pt>
                <c:pt idx="3">
                  <c:v>666666.66666666663</c:v>
                </c:pt>
                <c:pt idx="4">
                  <c:v>833333.33333333337</c:v>
                </c:pt>
                <c:pt idx="5">
                  <c:v>1000000</c:v>
                </c:pt>
                <c:pt idx="6">
                  <c:v>1166666.6666666667</c:v>
                </c:pt>
                <c:pt idx="7">
                  <c:v>1333333.3333333333</c:v>
                </c:pt>
                <c:pt idx="8">
                  <c:v>1500000</c:v>
                </c:pt>
                <c:pt idx="9">
                  <c:v>1666666.6666666667</c:v>
                </c:pt>
                <c:pt idx="10">
                  <c:v>1833333.3333333333</c:v>
                </c:pt>
                <c:pt idx="11">
                  <c:v>2000000</c:v>
                </c:pt>
                <c:pt idx="12">
                  <c:v>2166666.6666666665</c:v>
                </c:pt>
                <c:pt idx="13">
                  <c:v>2333333.3333333335</c:v>
                </c:pt>
                <c:pt idx="14">
                  <c:v>2500000</c:v>
                </c:pt>
                <c:pt idx="15">
                  <c:v>2666666.6666666665</c:v>
                </c:pt>
                <c:pt idx="16">
                  <c:v>2833333.3333333335</c:v>
                </c:pt>
                <c:pt idx="17">
                  <c:v>3000000</c:v>
                </c:pt>
                <c:pt idx="18">
                  <c:v>3166666.6666666665</c:v>
                </c:pt>
                <c:pt idx="19">
                  <c:v>3333333.3333333335</c:v>
                </c:pt>
                <c:pt idx="20">
                  <c:v>3500000</c:v>
                </c:pt>
                <c:pt idx="21">
                  <c:v>3666666.6666666665</c:v>
                </c:pt>
                <c:pt idx="22">
                  <c:v>3833333.3333333335</c:v>
                </c:pt>
                <c:pt idx="23">
                  <c:v>4000000</c:v>
                </c:pt>
                <c:pt idx="24">
                  <c:v>4166666.6666666665</c:v>
                </c:pt>
                <c:pt idx="25">
                  <c:v>4333333.333333333</c:v>
                </c:pt>
                <c:pt idx="26">
                  <c:v>4500000</c:v>
                </c:pt>
                <c:pt idx="27">
                  <c:v>4666666.666666667</c:v>
                </c:pt>
                <c:pt idx="28">
                  <c:v>4833333.333333333</c:v>
                </c:pt>
                <c:pt idx="29">
                  <c:v>5000000</c:v>
                </c:pt>
                <c:pt idx="30">
                  <c:v>5166666.666666667</c:v>
                </c:pt>
                <c:pt idx="31">
                  <c:v>5333333.333333333</c:v>
                </c:pt>
                <c:pt idx="32">
                  <c:v>5500000</c:v>
                </c:pt>
                <c:pt idx="33">
                  <c:v>5666666.666666667</c:v>
                </c:pt>
                <c:pt idx="34">
                  <c:v>5833333.333333333</c:v>
                </c:pt>
                <c:pt idx="35">
                  <c:v>6000000</c:v>
                </c:pt>
                <c:pt idx="36">
                  <c:v>6166666.666666667</c:v>
                </c:pt>
                <c:pt idx="37">
                  <c:v>6333333.333333333</c:v>
                </c:pt>
                <c:pt idx="38">
                  <c:v>6500000</c:v>
                </c:pt>
                <c:pt idx="39">
                  <c:v>6666666.666666667</c:v>
                </c:pt>
                <c:pt idx="40">
                  <c:v>6833333.333333333</c:v>
                </c:pt>
                <c:pt idx="41">
                  <c:v>7000000</c:v>
                </c:pt>
              </c:numCache>
              <c:extLst/>
            </c:numRef>
          </c:val>
        </c:ser>
        <c:ser>
          <c:idx val="1"/>
          <c:order val="1"/>
          <c:tx>
            <c:strRef>
              <c:f>'All Modes (5-3-18) (2)'!$D$25</c:f>
              <c:strCache>
                <c:ptCount val="1"/>
                <c:pt idx="0">
                  <c:v>Medium-High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ysClr val="windowText" lastClr="000000"/>
              </a:solidFill>
            </a:ln>
            <a:effectLst/>
          </c:spPr>
          <c:cat>
            <c:strRef>
              <c:f>'All Modes (5-3-18) (2)'!$B$25:$B$68</c:f>
              <c:strCache>
                <c:ptCount val="43"/>
                <c:pt idx="0">
                  <c:v>$0 </c:v>
                </c:pt>
                <c:pt idx="1">
                  <c:v>$5 </c:v>
                </c:pt>
                <c:pt idx="2">
                  <c:v>$10 </c:v>
                </c:pt>
                <c:pt idx="3">
                  <c:v>$15 </c:v>
                </c:pt>
                <c:pt idx="4">
                  <c:v>$20 </c:v>
                </c:pt>
                <c:pt idx="5">
                  <c:v>$25 </c:v>
                </c:pt>
                <c:pt idx="6">
                  <c:v>$30</c:v>
                </c:pt>
                <c:pt idx="7">
                  <c:v>$35</c:v>
                </c:pt>
                <c:pt idx="8">
                  <c:v>$40</c:v>
                </c:pt>
                <c:pt idx="9">
                  <c:v>$45</c:v>
                </c:pt>
                <c:pt idx="10">
                  <c:v>$50</c:v>
                </c:pt>
                <c:pt idx="11">
                  <c:v>$55</c:v>
                </c:pt>
                <c:pt idx="12">
                  <c:v>$60</c:v>
                </c:pt>
                <c:pt idx="13">
                  <c:v>$65</c:v>
                </c:pt>
                <c:pt idx="14">
                  <c:v>$70</c:v>
                </c:pt>
                <c:pt idx="15">
                  <c:v>$75</c:v>
                </c:pt>
                <c:pt idx="16">
                  <c:v>$80</c:v>
                </c:pt>
                <c:pt idx="17">
                  <c:v>$85</c:v>
                </c:pt>
                <c:pt idx="18">
                  <c:v>$90</c:v>
                </c:pt>
                <c:pt idx="19">
                  <c:v>$95</c:v>
                </c:pt>
                <c:pt idx="20">
                  <c:v>$100</c:v>
                </c:pt>
                <c:pt idx="21">
                  <c:v>$105</c:v>
                </c:pt>
                <c:pt idx="22">
                  <c:v>$110</c:v>
                </c:pt>
                <c:pt idx="23">
                  <c:v>$115</c:v>
                </c:pt>
                <c:pt idx="24">
                  <c:v>$120</c:v>
                </c:pt>
                <c:pt idx="25">
                  <c:v>$125</c:v>
                </c:pt>
                <c:pt idx="26">
                  <c:v>$130</c:v>
                </c:pt>
                <c:pt idx="27">
                  <c:v>$135</c:v>
                </c:pt>
                <c:pt idx="28">
                  <c:v>$140</c:v>
                </c:pt>
                <c:pt idx="29">
                  <c:v>$145</c:v>
                </c:pt>
                <c:pt idx="30">
                  <c:v>$150</c:v>
                </c:pt>
                <c:pt idx="31">
                  <c:v>$155</c:v>
                </c:pt>
                <c:pt idx="32">
                  <c:v>$160</c:v>
                </c:pt>
                <c:pt idx="33">
                  <c:v>$165</c:v>
                </c:pt>
                <c:pt idx="34">
                  <c:v>$170</c:v>
                </c:pt>
                <c:pt idx="35">
                  <c:v>$175</c:v>
                </c:pt>
                <c:pt idx="36">
                  <c:v>$180</c:v>
                </c:pt>
                <c:pt idx="37">
                  <c:v>$185</c:v>
                </c:pt>
                <c:pt idx="38">
                  <c:v>$190</c:v>
                </c:pt>
                <c:pt idx="39">
                  <c:v>$195</c:v>
                </c:pt>
                <c:pt idx="40">
                  <c:v>$200</c:v>
                </c:pt>
                <c:pt idx="41">
                  <c:v>$205</c:v>
                </c:pt>
                <c:pt idx="42">
                  <c:v>$210</c:v>
                </c:pt>
              </c:strCache>
              <c:extLst/>
            </c:strRef>
          </c:cat>
          <c:val>
            <c:numRef>
              <c:f>'All Modes (5-3-18) (2)'!$D$26:$D$68</c:f>
              <c:numCache>
                <c:formatCode>#,##0</c:formatCode>
                <c:ptCount val="42"/>
                <c:pt idx="0">
                  <c:v>4166.666666666667</c:v>
                </c:pt>
                <c:pt idx="1">
                  <c:v>8333.3333333333339</c:v>
                </c:pt>
                <c:pt idx="2">
                  <c:v>12500</c:v>
                </c:pt>
                <c:pt idx="3">
                  <c:v>16666.666666666668</c:v>
                </c:pt>
                <c:pt idx="4">
                  <c:v>20833.333333333332</c:v>
                </c:pt>
                <c:pt idx="5">
                  <c:v>25000</c:v>
                </c:pt>
                <c:pt idx="6">
                  <c:v>29166.666666666668</c:v>
                </c:pt>
                <c:pt idx="7">
                  <c:v>33333.333333333336</c:v>
                </c:pt>
                <c:pt idx="8">
                  <c:v>37500</c:v>
                </c:pt>
                <c:pt idx="9">
                  <c:v>41666.666666666664</c:v>
                </c:pt>
                <c:pt idx="10">
                  <c:v>45833.333333333336</c:v>
                </c:pt>
                <c:pt idx="11">
                  <c:v>50000</c:v>
                </c:pt>
                <c:pt idx="12">
                  <c:v>54166.666666666664</c:v>
                </c:pt>
                <c:pt idx="13">
                  <c:v>58333.333333333336</c:v>
                </c:pt>
                <c:pt idx="14">
                  <c:v>62500</c:v>
                </c:pt>
                <c:pt idx="15">
                  <c:v>66666.666666666672</c:v>
                </c:pt>
                <c:pt idx="16">
                  <c:v>70833.333333333328</c:v>
                </c:pt>
                <c:pt idx="17">
                  <c:v>75000</c:v>
                </c:pt>
                <c:pt idx="18">
                  <c:v>79166.666666666672</c:v>
                </c:pt>
                <c:pt idx="19">
                  <c:v>83333.333333333328</c:v>
                </c:pt>
                <c:pt idx="20">
                  <c:v>87500</c:v>
                </c:pt>
                <c:pt idx="21">
                  <c:v>91666.666666666672</c:v>
                </c:pt>
                <c:pt idx="22">
                  <c:v>95833.333333333328</c:v>
                </c:pt>
                <c:pt idx="23">
                  <c:v>100000</c:v>
                </c:pt>
                <c:pt idx="24">
                  <c:v>104166.66666666667</c:v>
                </c:pt>
                <c:pt idx="25">
                  <c:v>108333.33333333333</c:v>
                </c:pt>
                <c:pt idx="26">
                  <c:v>112500</c:v>
                </c:pt>
                <c:pt idx="27">
                  <c:v>116666.66666666667</c:v>
                </c:pt>
                <c:pt idx="28">
                  <c:v>120833.33333333333</c:v>
                </c:pt>
                <c:pt idx="29">
                  <c:v>125000</c:v>
                </c:pt>
                <c:pt idx="30">
                  <c:v>129166.66666666667</c:v>
                </c:pt>
                <c:pt idx="31">
                  <c:v>133333.33333333334</c:v>
                </c:pt>
                <c:pt idx="32">
                  <c:v>137500</c:v>
                </c:pt>
                <c:pt idx="33">
                  <c:v>141666.66666666666</c:v>
                </c:pt>
                <c:pt idx="34">
                  <c:v>145833.33333333334</c:v>
                </c:pt>
                <c:pt idx="35">
                  <c:v>150000</c:v>
                </c:pt>
                <c:pt idx="36">
                  <c:v>154166.66666666666</c:v>
                </c:pt>
                <c:pt idx="37">
                  <c:v>158333.33333333334</c:v>
                </c:pt>
                <c:pt idx="38">
                  <c:v>162500</c:v>
                </c:pt>
                <c:pt idx="39">
                  <c:v>166666.66666666666</c:v>
                </c:pt>
                <c:pt idx="40">
                  <c:v>170833.33333333334</c:v>
                </c:pt>
                <c:pt idx="41">
                  <c:v>175000</c:v>
                </c:pt>
              </c:numCache>
              <c:extLst/>
            </c:numRef>
          </c:val>
        </c:ser>
        <c:ser>
          <c:idx val="2"/>
          <c:order val="2"/>
          <c:tx>
            <c:strRef>
              <c:f>'All Modes (5-3-18) (2)'!$E$25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  <a:effectLst/>
          </c:spPr>
          <c:cat>
            <c:strRef>
              <c:f>'All Modes (5-3-18) (2)'!$B$25:$B$68</c:f>
              <c:strCache>
                <c:ptCount val="43"/>
                <c:pt idx="0">
                  <c:v>$0 </c:v>
                </c:pt>
                <c:pt idx="1">
                  <c:v>$5 </c:v>
                </c:pt>
                <c:pt idx="2">
                  <c:v>$10 </c:v>
                </c:pt>
                <c:pt idx="3">
                  <c:v>$15 </c:v>
                </c:pt>
                <c:pt idx="4">
                  <c:v>$20 </c:v>
                </c:pt>
                <c:pt idx="5">
                  <c:v>$25 </c:v>
                </c:pt>
                <c:pt idx="6">
                  <c:v>$30</c:v>
                </c:pt>
                <c:pt idx="7">
                  <c:v>$35</c:v>
                </c:pt>
                <c:pt idx="8">
                  <c:v>$40</c:v>
                </c:pt>
                <c:pt idx="9">
                  <c:v>$45</c:v>
                </c:pt>
                <c:pt idx="10">
                  <c:v>$50</c:v>
                </c:pt>
                <c:pt idx="11">
                  <c:v>$55</c:v>
                </c:pt>
                <c:pt idx="12">
                  <c:v>$60</c:v>
                </c:pt>
                <c:pt idx="13">
                  <c:v>$65</c:v>
                </c:pt>
                <c:pt idx="14">
                  <c:v>$70</c:v>
                </c:pt>
                <c:pt idx="15">
                  <c:v>$75</c:v>
                </c:pt>
                <c:pt idx="16">
                  <c:v>$80</c:v>
                </c:pt>
                <c:pt idx="17">
                  <c:v>$85</c:v>
                </c:pt>
                <c:pt idx="18">
                  <c:v>$90</c:v>
                </c:pt>
                <c:pt idx="19">
                  <c:v>$95</c:v>
                </c:pt>
                <c:pt idx="20">
                  <c:v>$100</c:v>
                </c:pt>
                <c:pt idx="21">
                  <c:v>$105</c:v>
                </c:pt>
                <c:pt idx="22">
                  <c:v>$110</c:v>
                </c:pt>
                <c:pt idx="23">
                  <c:v>$115</c:v>
                </c:pt>
                <c:pt idx="24">
                  <c:v>$120</c:v>
                </c:pt>
                <c:pt idx="25">
                  <c:v>$125</c:v>
                </c:pt>
                <c:pt idx="26">
                  <c:v>$130</c:v>
                </c:pt>
                <c:pt idx="27">
                  <c:v>$135</c:v>
                </c:pt>
                <c:pt idx="28">
                  <c:v>$140</c:v>
                </c:pt>
                <c:pt idx="29">
                  <c:v>$145</c:v>
                </c:pt>
                <c:pt idx="30">
                  <c:v>$150</c:v>
                </c:pt>
                <c:pt idx="31">
                  <c:v>$155</c:v>
                </c:pt>
                <c:pt idx="32">
                  <c:v>$160</c:v>
                </c:pt>
                <c:pt idx="33">
                  <c:v>$165</c:v>
                </c:pt>
                <c:pt idx="34">
                  <c:v>$170</c:v>
                </c:pt>
                <c:pt idx="35">
                  <c:v>$175</c:v>
                </c:pt>
                <c:pt idx="36">
                  <c:v>$180</c:v>
                </c:pt>
                <c:pt idx="37">
                  <c:v>$185</c:v>
                </c:pt>
                <c:pt idx="38">
                  <c:v>$190</c:v>
                </c:pt>
                <c:pt idx="39">
                  <c:v>$195</c:v>
                </c:pt>
                <c:pt idx="40">
                  <c:v>$200</c:v>
                </c:pt>
                <c:pt idx="41">
                  <c:v>$205</c:v>
                </c:pt>
                <c:pt idx="42">
                  <c:v>$210</c:v>
                </c:pt>
              </c:strCache>
              <c:extLst/>
            </c:strRef>
          </c:cat>
          <c:val>
            <c:numRef>
              <c:f>'All Modes (5-3-18) (2)'!$E$26:$E$68</c:f>
              <c:numCache>
                <c:formatCode>#,##0</c:formatCode>
                <c:ptCount val="42"/>
                <c:pt idx="0">
                  <c:v>2777.7777777777778</c:v>
                </c:pt>
                <c:pt idx="1">
                  <c:v>5555.5555555555557</c:v>
                </c:pt>
                <c:pt idx="2">
                  <c:v>8333.3333333333339</c:v>
                </c:pt>
                <c:pt idx="3">
                  <c:v>11111.111111111111</c:v>
                </c:pt>
                <c:pt idx="4">
                  <c:v>13888.888888888889</c:v>
                </c:pt>
                <c:pt idx="5">
                  <c:v>16666.666666666668</c:v>
                </c:pt>
                <c:pt idx="6">
                  <c:v>19444.444444444442</c:v>
                </c:pt>
                <c:pt idx="7">
                  <c:v>22222.222222222223</c:v>
                </c:pt>
                <c:pt idx="8">
                  <c:v>25000</c:v>
                </c:pt>
                <c:pt idx="9">
                  <c:v>27777.777777777777</c:v>
                </c:pt>
                <c:pt idx="10">
                  <c:v>30555.555555555555</c:v>
                </c:pt>
                <c:pt idx="11">
                  <c:v>33333.333333333336</c:v>
                </c:pt>
                <c:pt idx="12">
                  <c:v>36111.111111111117</c:v>
                </c:pt>
                <c:pt idx="13">
                  <c:v>38888.888888888883</c:v>
                </c:pt>
                <c:pt idx="14">
                  <c:v>41666.666666666664</c:v>
                </c:pt>
                <c:pt idx="15">
                  <c:v>44444.444444444445</c:v>
                </c:pt>
                <c:pt idx="16">
                  <c:v>47222.222222222219</c:v>
                </c:pt>
                <c:pt idx="17">
                  <c:v>50000</c:v>
                </c:pt>
                <c:pt idx="18">
                  <c:v>52777.777777777781</c:v>
                </c:pt>
                <c:pt idx="19">
                  <c:v>55555.555555555555</c:v>
                </c:pt>
                <c:pt idx="20">
                  <c:v>58333.333333333336</c:v>
                </c:pt>
                <c:pt idx="21">
                  <c:v>61111.111111111109</c:v>
                </c:pt>
                <c:pt idx="22">
                  <c:v>63888.888888888891</c:v>
                </c:pt>
                <c:pt idx="23">
                  <c:v>66666.666666666672</c:v>
                </c:pt>
                <c:pt idx="24">
                  <c:v>69444.444444444438</c:v>
                </c:pt>
                <c:pt idx="25">
                  <c:v>72222.222222222234</c:v>
                </c:pt>
                <c:pt idx="26">
                  <c:v>75000</c:v>
                </c:pt>
                <c:pt idx="27">
                  <c:v>77777.777777777766</c:v>
                </c:pt>
                <c:pt idx="28">
                  <c:v>80555.555555555562</c:v>
                </c:pt>
                <c:pt idx="29">
                  <c:v>83333.333333333328</c:v>
                </c:pt>
                <c:pt idx="30">
                  <c:v>86111.111111111109</c:v>
                </c:pt>
                <c:pt idx="31">
                  <c:v>88888.888888888891</c:v>
                </c:pt>
                <c:pt idx="32">
                  <c:v>91666.666666666672</c:v>
                </c:pt>
                <c:pt idx="33">
                  <c:v>94444.444444444438</c:v>
                </c:pt>
                <c:pt idx="34">
                  <c:v>97222.222222222234</c:v>
                </c:pt>
                <c:pt idx="35">
                  <c:v>100000</c:v>
                </c:pt>
                <c:pt idx="36">
                  <c:v>102777.77777777777</c:v>
                </c:pt>
                <c:pt idx="37">
                  <c:v>105555.55555555556</c:v>
                </c:pt>
                <c:pt idx="38">
                  <c:v>108333.33333333333</c:v>
                </c:pt>
                <c:pt idx="39">
                  <c:v>111111.11111111111</c:v>
                </c:pt>
                <c:pt idx="40">
                  <c:v>113888.88888888888</c:v>
                </c:pt>
                <c:pt idx="41">
                  <c:v>116666.66666666667</c:v>
                </c:pt>
              </c:numCache>
              <c:extLst/>
            </c:numRef>
          </c:val>
        </c:ser>
        <c:ser>
          <c:idx val="3"/>
          <c:order val="3"/>
          <c:tx>
            <c:strRef>
              <c:f>'All Modes (5-3-18) (2)'!$F$25</c:f>
              <c:strCache>
                <c:ptCount val="1"/>
                <c:pt idx="0">
                  <c:v>Medium-Low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  <a:effectLst/>
          </c:spPr>
          <c:cat>
            <c:strRef>
              <c:f>'All Modes (5-3-18) (2)'!$B$25:$B$68</c:f>
              <c:strCache>
                <c:ptCount val="43"/>
                <c:pt idx="0">
                  <c:v>$0 </c:v>
                </c:pt>
                <c:pt idx="1">
                  <c:v>$5 </c:v>
                </c:pt>
                <c:pt idx="2">
                  <c:v>$10 </c:v>
                </c:pt>
                <c:pt idx="3">
                  <c:v>$15 </c:v>
                </c:pt>
                <c:pt idx="4">
                  <c:v>$20 </c:v>
                </c:pt>
                <c:pt idx="5">
                  <c:v>$25 </c:v>
                </c:pt>
                <c:pt idx="6">
                  <c:v>$30</c:v>
                </c:pt>
                <c:pt idx="7">
                  <c:v>$35</c:v>
                </c:pt>
                <c:pt idx="8">
                  <c:v>$40</c:v>
                </c:pt>
                <c:pt idx="9">
                  <c:v>$45</c:v>
                </c:pt>
                <c:pt idx="10">
                  <c:v>$50</c:v>
                </c:pt>
                <c:pt idx="11">
                  <c:v>$55</c:v>
                </c:pt>
                <c:pt idx="12">
                  <c:v>$60</c:v>
                </c:pt>
                <c:pt idx="13">
                  <c:v>$65</c:v>
                </c:pt>
                <c:pt idx="14">
                  <c:v>$70</c:v>
                </c:pt>
                <c:pt idx="15">
                  <c:v>$75</c:v>
                </c:pt>
                <c:pt idx="16">
                  <c:v>$80</c:v>
                </c:pt>
                <c:pt idx="17">
                  <c:v>$85</c:v>
                </c:pt>
                <c:pt idx="18">
                  <c:v>$90</c:v>
                </c:pt>
                <c:pt idx="19">
                  <c:v>$95</c:v>
                </c:pt>
                <c:pt idx="20">
                  <c:v>$100</c:v>
                </c:pt>
                <c:pt idx="21">
                  <c:v>$105</c:v>
                </c:pt>
                <c:pt idx="22">
                  <c:v>$110</c:v>
                </c:pt>
                <c:pt idx="23">
                  <c:v>$115</c:v>
                </c:pt>
                <c:pt idx="24">
                  <c:v>$120</c:v>
                </c:pt>
                <c:pt idx="25">
                  <c:v>$125</c:v>
                </c:pt>
                <c:pt idx="26">
                  <c:v>$130</c:v>
                </c:pt>
                <c:pt idx="27">
                  <c:v>$135</c:v>
                </c:pt>
                <c:pt idx="28">
                  <c:v>$140</c:v>
                </c:pt>
                <c:pt idx="29">
                  <c:v>$145</c:v>
                </c:pt>
                <c:pt idx="30">
                  <c:v>$150</c:v>
                </c:pt>
                <c:pt idx="31">
                  <c:v>$155</c:v>
                </c:pt>
                <c:pt idx="32">
                  <c:v>$160</c:v>
                </c:pt>
                <c:pt idx="33">
                  <c:v>$165</c:v>
                </c:pt>
                <c:pt idx="34">
                  <c:v>$170</c:v>
                </c:pt>
                <c:pt idx="35">
                  <c:v>$175</c:v>
                </c:pt>
                <c:pt idx="36">
                  <c:v>$180</c:v>
                </c:pt>
                <c:pt idx="37">
                  <c:v>$185</c:v>
                </c:pt>
                <c:pt idx="38">
                  <c:v>$190</c:v>
                </c:pt>
                <c:pt idx="39">
                  <c:v>$195</c:v>
                </c:pt>
                <c:pt idx="40">
                  <c:v>$200</c:v>
                </c:pt>
                <c:pt idx="41">
                  <c:v>$205</c:v>
                </c:pt>
                <c:pt idx="42">
                  <c:v>$210</c:v>
                </c:pt>
              </c:strCache>
              <c:extLst/>
            </c:strRef>
          </c:cat>
          <c:val>
            <c:numRef>
              <c:f>'All Modes (5-3-18) (2)'!$F$26:$F$68</c:f>
              <c:numCache>
                <c:formatCode>#,##0</c:formatCode>
                <c:ptCount val="42"/>
                <c:pt idx="0">
                  <c:v>1668.3350016683351</c:v>
                </c:pt>
                <c:pt idx="1">
                  <c:v>3336.6700033366701</c:v>
                </c:pt>
                <c:pt idx="2">
                  <c:v>5005.0050050050049</c:v>
                </c:pt>
                <c:pt idx="3">
                  <c:v>6673.3400066733402</c:v>
                </c:pt>
                <c:pt idx="4">
                  <c:v>8341.6750083416755</c:v>
                </c:pt>
                <c:pt idx="5">
                  <c:v>10010.01001001001</c:v>
                </c:pt>
                <c:pt idx="6">
                  <c:v>11678.345011678344</c:v>
                </c:pt>
                <c:pt idx="7">
                  <c:v>13346.68001334668</c:v>
                </c:pt>
                <c:pt idx="8">
                  <c:v>15015.015015015015</c:v>
                </c:pt>
                <c:pt idx="9">
                  <c:v>16683.350016683351</c:v>
                </c:pt>
                <c:pt idx="10">
                  <c:v>18351.685018351684</c:v>
                </c:pt>
                <c:pt idx="11">
                  <c:v>20020.02002002002</c:v>
                </c:pt>
                <c:pt idx="12">
                  <c:v>21688.355021688356</c:v>
                </c:pt>
                <c:pt idx="13">
                  <c:v>23356.690023356688</c:v>
                </c:pt>
                <c:pt idx="14">
                  <c:v>25025.025025025025</c:v>
                </c:pt>
                <c:pt idx="15">
                  <c:v>26693.360026693361</c:v>
                </c:pt>
                <c:pt idx="16">
                  <c:v>28361.695028361697</c:v>
                </c:pt>
                <c:pt idx="17">
                  <c:v>30030.03003003003</c:v>
                </c:pt>
                <c:pt idx="18">
                  <c:v>31698.365031698366</c:v>
                </c:pt>
                <c:pt idx="19">
                  <c:v>33366.700033366702</c:v>
                </c:pt>
                <c:pt idx="20">
                  <c:v>35035.035035035035</c:v>
                </c:pt>
                <c:pt idx="21">
                  <c:v>36703.370036703367</c:v>
                </c:pt>
                <c:pt idx="22">
                  <c:v>38371.705038371707</c:v>
                </c:pt>
                <c:pt idx="23">
                  <c:v>40040.040040040039</c:v>
                </c:pt>
                <c:pt idx="24">
                  <c:v>41708.375041708372</c:v>
                </c:pt>
                <c:pt idx="25">
                  <c:v>43376.710043376712</c:v>
                </c:pt>
                <c:pt idx="26">
                  <c:v>45045.045045045044</c:v>
                </c:pt>
                <c:pt idx="27">
                  <c:v>46713.380046713377</c:v>
                </c:pt>
                <c:pt idx="28">
                  <c:v>48381.715048381709</c:v>
                </c:pt>
                <c:pt idx="29">
                  <c:v>50050.050050050049</c:v>
                </c:pt>
                <c:pt idx="30">
                  <c:v>51718.385051718382</c:v>
                </c:pt>
                <c:pt idx="31">
                  <c:v>53386.720053386722</c:v>
                </c:pt>
                <c:pt idx="32">
                  <c:v>55055.055055055054</c:v>
                </c:pt>
                <c:pt idx="33">
                  <c:v>56723.390056723394</c:v>
                </c:pt>
                <c:pt idx="34">
                  <c:v>58391.725058391727</c:v>
                </c:pt>
                <c:pt idx="35">
                  <c:v>60060.060060060059</c:v>
                </c:pt>
                <c:pt idx="36">
                  <c:v>61728.395061728399</c:v>
                </c:pt>
                <c:pt idx="37">
                  <c:v>63396.730063396732</c:v>
                </c:pt>
                <c:pt idx="38">
                  <c:v>65065.065065065064</c:v>
                </c:pt>
                <c:pt idx="39">
                  <c:v>66733.400066733404</c:v>
                </c:pt>
                <c:pt idx="40">
                  <c:v>68401.735068401729</c:v>
                </c:pt>
                <c:pt idx="41">
                  <c:v>70070.070070070069</c:v>
                </c:pt>
              </c:numCache>
              <c:extLst/>
            </c:numRef>
          </c:val>
        </c:ser>
        <c:ser>
          <c:idx val="4"/>
          <c:order val="4"/>
          <c:tx>
            <c:strRef>
              <c:f>'All Modes (5-3-18) (2)'!$G$25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ysClr val="windowText" lastClr="000000"/>
              </a:solidFill>
            </a:ln>
            <a:effectLst/>
          </c:spPr>
          <c:cat>
            <c:strRef>
              <c:f>'All Modes (5-3-18) (2)'!$B$25:$B$68</c:f>
              <c:strCache>
                <c:ptCount val="43"/>
                <c:pt idx="0">
                  <c:v>$0 </c:v>
                </c:pt>
                <c:pt idx="1">
                  <c:v>$5 </c:v>
                </c:pt>
                <c:pt idx="2">
                  <c:v>$10 </c:v>
                </c:pt>
                <c:pt idx="3">
                  <c:v>$15 </c:v>
                </c:pt>
                <c:pt idx="4">
                  <c:v>$20 </c:v>
                </c:pt>
                <c:pt idx="5">
                  <c:v>$25 </c:v>
                </c:pt>
                <c:pt idx="6">
                  <c:v>$30</c:v>
                </c:pt>
                <c:pt idx="7">
                  <c:v>$35</c:v>
                </c:pt>
                <c:pt idx="8">
                  <c:v>$40</c:v>
                </c:pt>
                <c:pt idx="9">
                  <c:v>$45</c:v>
                </c:pt>
                <c:pt idx="10">
                  <c:v>$50</c:v>
                </c:pt>
                <c:pt idx="11">
                  <c:v>$55</c:v>
                </c:pt>
                <c:pt idx="12">
                  <c:v>$60</c:v>
                </c:pt>
                <c:pt idx="13">
                  <c:v>$65</c:v>
                </c:pt>
                <c:pt idx="14">
                  <c:v>$70</c:v>
                </c:pt>
                <c:pt idx="15">
                  <c:v>$75</c:v>
                </c:pt>
                <c:pt idx="16">
                  <c:v>$80</c:v>
                </c:pt>
                <c:pt idx="17">
                  <c:v>$85</c:v>
                </c:pt>
                <c:pt idx="18">
                  <c:v>$90</c:v>
                </c:pt>
                <c:pt idx="19">
                  <c:v>$95</c:v>
                </c:pt>
                <c:pt idx="20">
                  <c:v>$100</c:v>
                </c:pt>
                <c:pt idx="21">
                  <c:v>$105</c:v>
                </c:pt>
                <c:pt idx="22">
                  <c:v>$110</c:v>
                </c:pt>
                <c:pt idx="23">
                  <c:v>$115</c:v>
                </c:pt>
                <c:pt idx="24">
                  <c:v>$120</c:v>
                </c:pt>
                <c:pt idx="25">
                  <c:v>$125</c:v>
                </c:pt>
                <c:pt idx="26">
                  <c:v>$130</c:v>
                </c:pt>
                <c:pt idx="27">
                  <c:v>$135</c:v>
                </c:pt>
                <c:pt idx="28">
                  <c:v>$140</c:v>
                </c:pt>
                <c:pt idx="29">
                  <c:v>$145</c:v>
                </c:pt>
                <c:pt idx="30">
                  <c:v>$150</c:v>
                </c:pt>
                <c:pt idx="31">
                  <c:v>$155</c:v>
                </c:pt>
                <c:pt idx="32">
                  <c:v>$160</c:v>
                </c:pt>
                <c:pt idx="33">
                  <c:v>$165</c:v>
                </c:pt>
                <c:pt idx="34">
                  <c:v>$170</c:v>
                </c:pt>
                <c:pt idx="35">
                  <c:v>$175</c:v>
                </c:pt>
                <c:pt idx="36">
                  <c:v>$180</c:v>
                </c:pt>
                <c:pt idx="37">
                  <c:v>$185</c:v>
                </c:pt>
                <c:pt idx="38">
                  <c:v>$190</c:v>
                </c:pt>
                <c:pt idx="39">
                  <c:v>$195</c:v>
                </c:pt>
                <c:pt idx="40">
                  <c:v>$200</c:v>
                </c:pt>
                <c:pt idx="41">
                  <c:v>$205</c:v>
                </c:pt>
                <c:pt idx="42">
                  <c:v>$210</c:v>
                </c:pt>
              </c:strCache>
              <c:extLst/>
            </c:strRef>
          </c:cat>
          <c:val>
            <c:numRef>
              <c:f>'All Modes (5-3-18) (2)'!$G$26:$G$68</c:f>
              <c:numCache>
                <c:formatCode>#,##0</c:formatCode>
                <c:ptCount val="42"/>
                <c:pt idx="0">
                  <c:v>1111.1111111111111</c:v>
                </c:pt>
                <c:pt idx="1">
                  <c:v>2222.2222222222222</c:v>
                </c:pt>
                <c:pt idx="2">
                  <c:v>3333.3333333333335</c:v>
                </c:pt>
                <c:pt idx="3">
                  <c:v>4444.4444444444443</c:v>
                </c:pt>
                <c:pt idx="4">
                  <c:v>5555.5555555555557</c:v>
                </c:pt>
                <c:pt idx="5">
                  <c:v>6666.666666666667</c:v>
                </c:pt>
                <c:pt idx="6">
                  <c:v>7777.7777777777783</c:v>
                </c:pt>
                <c:pt idx="7">
                  <c:v>8888.8888888888887</c:v>
                </c:pt>
                <c:pt idx="8">
                  <c:v>10000</c:v>
                </c:pt>
                <c:pt idx="9">
                  <c:v>11111.111111111111</c:v>
                </c:pt>
                <c:pt idx="10">
                  <c:v>12222.222222222221</c:v>
                </c:pt>
                <c:pt idx="11">
                  <c:v>13333.333333333334</c:v>
                </c:pt>
                <c:pt idx="12">
                  <c:v>14444.444444444443</c:v>
                </c:pt>
                <c:pt idx="13">
                  <c:v>15555.555555555557</c:v>
                </c:pt>
                <c:pt idx="14">
                  <c:v>16666.666666666668</c:v>
                </c:pt>
                <c:pt idx="15">
                  <c:v>17777.777777777777</c:v>
                </c:pt>
                <c:pt idx="16">
                  <c:v>18888.888888888891</c:v>
                </c:pt>
                <c:pt idx="17">
                  <c:v>20000</c:v>
                </c:pt>
                <c:pt idx="18">
                  <c:v>21111.111111111109</c:v>
                </c:pt>
                <c:pt idx="19">
                  <c:v>22222.222222222223</c:v>
                </c:pt>
                <c:pt idx="20">
                  <c:v>23333.333333333332</c:v>
                </c:pt>
                <c:pt idx="21">
                  <c:v>24444.444444444442</c:v>
                </c:pt>
                <c:pt idx="22">
                  <c:v>25555.555555555558</c:v>
                </c:pt>
                <c:pt idx="23">
                  <c:v>26666.666666666668</c:v>
                </c:pt>
                <c:pt idx="24">
                  <c:v>27777.777777777777</c:v>
                </c:pt>
                <c:pt idx="25">
                  <c:v>28888.888888888887</c:v>
                </c:pt>
                <c:pt idx="26">
                  <c:v>30000</c:v>
                </c:pt>
                <c:pt idx="27">
                  <c:v>31111.111111111113</c:v>
                </c:pt>
                <c:pt idx="28">
                  <c:v>32222.222222222219</c:v>
                </c:pt>
                <c:pt idx="29">
                  <c:v>33333.333333333336</c:v>
                </c:pt>
                <c:pt idx="30">
                  <c:v>34444.444444444445</c:v>
                </c:pt>
                <c:pt idx="31">
                  <c:v>35555.555555555555</c:v>
                </c:pt>
                <c:pt idx="32">
                  <c:v>36666.666666666664</c:v>
                </c:pt>
                <c:pt idx="33">
                  <c:v>37777.777777777781</c:v>
                </c:pt>
                <c:pt idx="34">
                  <c:v>38888.888888888883</c:v>
                </c:pt>
                <c:pt idx="35">
                  <c:v>40000</c:v>
                </c:pt>
                <c:pt idx="36">
                  <c:v>41111.111111111117</c:v>
                </c:pt>
                <c:pt idx="37">
                  <c:v>42222.222222222219</c:v>
                </c:pt>
                <c:pt idx="38">
                  <c:v>43333.333333333336</c:v>
                </c:pt>
                <c:pt idx="39">
                  <c:v>44444.444444444445</c:v>
                </c:pt>
                <c:pt idx="40">
                  <c:v>45555.555555555555</c:v>
                </c:pt>
                <c:pt idx="41">
                  <c:v>46666.666666666664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240237568"/>
        <c:axId val="240237176"/>
      </c:areaChart>
      <c:dateAx>
        <c:axId val="240237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Annualized Capital</a:t>
                </a:r>
                <a:r>
                  <a:rPr lang="en-US" baseline="0" dirty="0"/>
                  <a:t> Cost + </a:t>
                </a:r>
                <a:r>
                  <a:rPr lang="en-US" sz="1000" b="0" i="0" u="none" strike="noStrike" baseline="0" dirty="0" smtClean="0">
                    <a:effectLst/>
                  </a:rPr>
                  <a:t>O &amp; M Cost </a:t>
                </a:r>
                <a:r>
                  <a:rPr lang="en-US" baseline="0" dirty="0" smtClean="0"/>
                  <a:t>  </a:t>
                </a:r>
                <a:r>
                  <a:rPr lang="en-US" baseline="0" dirty="0"/>
                  <a:t>(Millions per Year)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237176"/>
        <c:crosses val="autoZero"/>
        <c:auto val="0"/>
        <c:lblOffset val="100"/>
        <c:baseTimeUnit val="days"/>
        <c:majorUnit val="3"/>
      </c:dateAx>
      <c:valAx>
        <c:axId val="240237176"/>
        <c:scaling>
          <c:orientation val="minMax"/>
          <c:max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Ridership</a:t>
                </a:r>
                <a:r>
                  <a:rPr lang="en-US" baseline="0"/>
                  <a:t> per Day (Thousands)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in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237568"/>
        <c:crosses val="autoZero"/>
        <c:crossBetween val="midCat"/>
        <c:majorUnit val="5000"/>
        <c:dispUnits>
          <c:builtInUnit val="thousands"/>
        </c:dispUnits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2" y="0"/>
            <a:ext cx="4033943" cy="35278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21E6ED29-72D1-4E21-B504-EF16669A56C4}" type="datetimeFigureOut">
              <a:rPr lang="en-US" smtClean="0"/>
              <a:t>8/15/2018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77888"/>
            <a:ext cx="31591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2" y="6670320"/>
            <a:ext cx="4033943" cy="35278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B1EB66FB-66A9-4D16-A804-ADE7B5F69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0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6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25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in a emergency</a:t>
            </a:r>
            <a:r>
              <a:rPr lang="en-US" baseline="0" dirty="0" smtClean="0"/>
              <a:t> vehicle on the Service Road (HRT Typical)</a:t>
            </a:r>
          </a:p>
          <a:p>
            <a:r>
              <a:rPr lang="en-US" baseline="0" dirty="0" smtClean="0"/>
              <a:t>Develop typical with Vault station on the same location to show transition from BRT to HRT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85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two maps, BRT and HRT side by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02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1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50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1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2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Pics: LA, NY, Chicago, Boston, Cleveland,</a:t>
            </a:r>
            <a:r>
              <a:rPr lang="en-US" baseline="0" dirty="0" smtClean="0"/>
              <a:t> See GOA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38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68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9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49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393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Current Ridership level on </a:t>
            </a:r>
            <a:r>
              <a:rPr lang="en-US" baseline="0" dirty="0" err="1" smtClean="0"/>
              <a:t>Transitway</a:t>
            </a:r>
            <a:r>
              <a:rPr lang="en-US" baseline="0" dirty="0" smtClean="0"/>
              <a:t> is about 15,000 riders</a:t>
            </a:r>
          </a:p>
          <a:p>
            <a:r>
              <a:rPr lang="en-US" baseline="0" dirty="0" smtClean="0"/>
              <a:t>*Ridership is daily weekday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52A1-CCB2-4AAD-86EF-43FEE5A3BB2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19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44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82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44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4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4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two maps, BRT and HRT side by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0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two maps, BRT and HRT side by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0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two maps, BRT and HRT side by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02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51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66FB-66A9-4D16-A804-ADE7B5F6995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7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6026" y="326971"/>
            <a:ext cx="8711946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24F35-4E1B-47CC-BF08-ACA4D6C22B60}" type="datetime1">
              <a:rPr lang="en-US" smtClean="0"/>
              <a:t>8/15/2018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84C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E4CF0-A614-4A39-BC64-9EC969E03FE5}" type="datetime1">
              <a:rPr lang="en-US" smtClean="0"/>
              <a:t>8/15/2018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67911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5892501" y="356481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06" y="8981"/>
                </a:lnTo>
                <a:lnTo>
                  <a:pt x="33475" y="33475"/>
                </a:lnTo>
                <a:lnTo>
                  <a:pt x="8981" y="69806"/>
                </a:lnTo>
                <a:lnTo>
                  <a:pt x="0" y="114300"/>
                </a:lnTo>
                <a:lnTo>
                  <a:pt x="8981" y="158793"/>
                </a:lnTo>
                <a:lnTo>
                  <a:pt x="33475" y="195124"/>
                </a:lnTo>
                <a:lnTo>
                  <a:pt x="69806" y="219618"/>
                </a:lnTo>
                <a:lnTo>
                  <a:pt x="114300" y="228600"/>
                </a:lnTo>
                <a:lnTo>
                  <a:pt x="158793" y="219618"/>
                </a:lnTo>
                <a:lnTo>
                  <a:pt x="195124" y="195124"/>
                </a:lnTo>
                <a:lnTo>
                  <a:pt x="219618" y="158793"/>
                </a:lnTo>
                <a:lnTo>
                  <a:pt x="228600" y="114300"/>
                </a:lnTo>
                <a:lnTo>
                  <a:pt x="219618" y="69806"/>
                </a:lnTo>
                <a:lnTo>
                  <a:pt x="195124" y="33475"/>
                </a:lnTo>
                <a:lnTo>
                  <a:pt x="158793" y="8981"/>
                </a:lnTo>
                <a:lnTo>
                  <a:pt x="114300" y="0"/>
                </a:lnTo>
                <a:close/>
              </a:path>
            </a:pathLst>
          </a:custGeom>
          <a:solidFill>
            <a:srgbClr val="0084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6006801" y="3564814"/>
            <a:ext cx="0" cy="1577340"/>
          </a:xfrm>
          <a:custGeom>
            <a:avLst/>
            <a:gdLst/>
            <a:ahLst/>
            <a:cxnLst/>
            <a:rect l="l" t="t" r="r" b="b"/>
            <a:pathLst>
              <a:path h="1577339">
                <a:moveTo>
                  <a:pt x="0" y="0"/>
                </a:moveTo>
                <a:lnTo>
                  <a:pt x="0" y="1577340"/>
                </a:lnTo>
              </a:path>
            </a:pathLst>
          </a:custGeom>
          <a:ln w="19050">
            <a:solidFill>
              <a:srgbClr val="0084C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5128708" y="4853485"/>
            <a:ext cx="1706880" cy="1504315"/>
          </a:xfrm>
          <a:custGeom>
            <a:avLst/>
            <a:gdLst/>
            <a:ahLst/>
            <a:cxnLst/>
            <a:rect l="l" t="t" r="r" b="b"/>
            <a:pathLst>
              <a:path w="1706879" h="1504314">
                <a:moveTo>
                  <a:pt x="1455712" y="0"/>
                </a:moveTo>
                <a:lnTo>
                  <a:pt x="250723" y="0"/>
                </a:lnTo>
                <a:lnTo>
                  <a:pt x="205656" y="4039"/>
                </a:lnTo>
                <a:lnTo>
                  <a:pt x="163238" y="15686"/>
                </a:lnTo>
                <a:lnTo>
                  <a:pt x="124179" y="34231"/>
                </a:lnTo>
                <a:lnTo>
                  <a:pt x="89186" y="58967"/>
                </a:lnTo>
                <a:lnTo>
                  <a:pt x="58967" y="89186"/>
                </a:lnTo>
                <a:lnTo>
                  <a:pt x="34231" y="124179"/>
                </a:lnTo>
                <a:lnTo>
                  <a:pt x="15686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0" y="1253566"/>
                </a:lnTo>
                <a:lnTo>
                  <a:pt x="4039" y="1298633"/>
                </a:lnTo>
                <a:lnTo>
                  <a:pt x="15686" y="1341050"/>
                </a:lnTo>
                <a:lnTo>
                  <a:pt x="34231" y="1380109"/>
                </a:lnTo>
                <a:lnTo>
                  <a:pt x="58967" y="1415103"/>
                </a:lnTo>
                <a:lnTo>
                  <a:pt x="89186" y="1445321"/>
                </a:lnTo>
                <a:lnTo>
                  <a:pt x="124179" y="1470057"/>
                </a:lnTo>
                <a:lnTo>
                  <a:pt x="163238" y="1488603"/>
                </a:lnTo>
                <a:lnTo>
                  <a:pt x="205656" y="1500250"/>
                </a:lnTo>
                <a:lnTo>
                  <a:pt x="250723" y="1504289"/>
                </a:lnTo>
                <a:lnTo>
                  <a:pt x="1455712" y="1504289"/>
                </a:lnTo>
                <a:lnTo>
                  <a:pt x="1500779" y="1500250"/>
                </a:lnTo>
                <a:lnTo>
                  <a:pt x="1543196" y="1488603"/>
                </a:lnTo>
                <a:lnTo>
                  <a:pt x="1582255" y="1470057"/>
                </a:lnTo>
                <a:lnTo>
                  <a:pt x="1617248" y="1445321"/>
                </a:lnTo>
                <a:lnTo>
                  <a:pt x="1647467" y="1415103"/>
                </a:lnTo>
                <a:lnTo>
                  <a:pt x="1672203" y="1380109"/>
                </a:lnTo>
                <a:lnTo>
                  <a:pt x="1690749" y="1341050"/>
                </a:lnTo>
                <a:lnTo>
                  <a:pt x="1702395" y="1298633"/>
                </a:lnTo>
                <a:lnTo>
                  <a:pt x="1706435" y="1253566"/>
                </a:lnTo>
                <a:lnTo>
                  <a:pt x="1706435" y="250723"/>
                </a:lnTo>
                <a:lnTo>
                  <a:pt x="1702395" y="205656"/>
                </a:lnTo>
                <a:lnTo>
                  <a:pt x="1690749" y="163238"/>
                </a:lnTo>
                <a:lnTo>
                  <a:pt x="1672203" y="124179"/>
                </a:lnTo>
                <a:lnTo>
                  <a:pt x="1647467" y="89186"/>
                </a:lnTo>
                <a:lnTo>
                  <a:pt x="1617248" y="58967"/>
                </a:lnTo>
                <a:lnTo>
                  <a:pt x="1582255" y="34231"/>
                </a:lnTo>
                <a:lnTo>
                  <a:pt x="1543196" y="15686"/>
                </a:lnTo>
                <a:lnTo>
                  <a:pt x="1500779" y="4039"/>
                </a:lnTo>
                <a:lnTo>
                  <a:pt x="1455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5128707" y="4853485"/>
            <a:ext cx="1706880" cy="1504315"/>
          </a:xfrm>
          <a:custGeom>
            <a:avLst/>
            <a:gdLst/>
            <a:ahLst/>
            <a:cxnLst/>
            <a:rect l="l" t="t" r="r" b="b"/>
            <a:pathLst>
              <a:path w="1706879" h="1504314">
                <a:moveTo>
                  <a:pt x="0" y="250723"/>
                </a:moveTo>
                <a:lnTo>
                  <a:pt x="4039" y="205656"/>
                </a:lnTo>
                <a:lnTo>
                  <a:pt x="15686" y="163238"/>
                </a:lnTo>
                <a:lnTo>
                  <a:pt x="34231" y="124179"/>
                </a:lnTo>
                <a:lnTo>
                  <a:pt x="58967" y="89186"/>
                </a:lnTo>
                <a:lnTo>
                  <a:pt x="89186" y="58967"/>
                </a:lnTo>
                <a:lnTo>
                  <a:pt x="124179" y="34231"/>
                </a:lnTo>
                <a:lnTo>
                  <a:pt x="163238" y="15686"/>
                </a:lnTo>
                <a:lnTo>
                  <a:pt x="205656" y="4039"/>
                </a:lnTo>
                <a:lnTo>
                  <a:pt x="250723" y="0"/>
                </a:lnTo>
                <a:lnTo>
                  <a:pt x="1455712" y="0"/>
                </a:lnTo>
                <a:lnTo>
                  <a:pt x="1500779" y="4039"/>
                </a:lnTo>
                <a:lnTo>
                  <a:pt x="1543196" y="15686"/>
                </a:lnTo>
                <a:lnTo>
                  <a:pt x="1582255" y="34231"/>
                </a:lnTo>
                <a:lnTo>
                  <a:pt x="1617248" y="58967"/>
                </a:lnTo>
                <a:lnTo>
                  <a:pt x="1647467" y="89186"/>
                </a:lnTo>
                <a:lnTo>
                  <a:pt x="1672203" y="124179"/>
                </a:lnTo>
                <a:lnTo>
                  <a:pt x="1690749" y="163238"/>
                </a:lnTo>
                <a:lnTo>
                  <a:pt x="1702395" y="205656"/>
                </a:lnTo>
                <a:lnTo>
                  <a:pt x="1706435" y="250723"/>
                </a:lnTo>
                <a:lnTo>
                  <a:pt x="1706435" y="1253566"/>
                </a:lnTo>
                <a:lnTo>
                  <a:pt x="1702395" y="1298633"/>
                </a:lnTo>
                <a:lnTo>
                  <a:pt x="1690749" y="1341050"/>
                </a:lnTo>
                <a:lnTo>
                  <a:pt x="1672203" y="1380109"/>
                </a:lnTo>
                <a:lnTo>
                  <a:pt x="1647467" y="1415103"/>
                </a:lnTo>
                <a:lnTo>
                  <a:pt x="1617248" y="1445321"/>
                </a:lnTo>
                <a:lnTo>
                  <a:pt x="1582255" y="1470057"/>
                </a:lnTo>
                <a:lnTo>
                  <a:pt x="1543196" y="1488603"/>
                </a:lnTo>
                <a:lnTo>
                  <a:pt x="1500779" y="1500250"/>
                </a:lnTo>
                <a:lnTo>
                  <a:pt x="1455712" y="1504289"/>
                </a:lnTo>
                <a:lnTo>
                  <a:pt x="250723" y="1504289"/>
                </a:lnTo>
                <a:lnTo>
                  <a:pt x="205656" y="1500250"/>
                </a:lnTo>
                <a:lnTo>
                  <a:pt x="163238" y="1488603"/>
                </a:lnTo>
                <a:lnTo>
                  <a:pt x="124179" y="1470057"/>
                </a:lnTo>
                <a:lnTo>
                  <a:pt x="89186" y="1445321"/>
                </a:lnTo>
                <a:lnTo>
                  <a:pt x="58967" y="1415103"/>
                </a:lnTo>
                <a:lnTo>
                  <a:pt x="34231" y="1380109"/>
                </a:lnTo>
                <a:lnTo>
                  <a:pt x="15686" y="1341050"/>
                </a:lnTo>
                <a:lnTo>
                  <a:pt x="4039" y="1298633"/>
                </a:lnTo>
                <a:lnTo>
                  <a:pt x="0" y="1253566"/>
                </a:lnTo>
                <a:lnTo>
                  <a:pt x="0" y="250723"/>
                </a:lnTo>
                <a:close/>
              </a:path>
            </a:pathLst>
          </a:custGeom>
          <a:ln w="25400">
            <a:solidFill>
              <a:srgbClr val="0084C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4021566" y="3543298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lnTo>
                  <a:pt x="69806" y="8981"/>
                </a:lnTo>
                <a:lnTo>
                  <a:pt x="33475" y="33475"/>
                </a:lnTo>
                <a:lnTo>
                  <a:pt x="8981" y="69806"/>
                </a:lnTo>
                <a:lnTo>
                  <a:pt x="0" y="114299"/>
                </a:lnTo>
                <a:lnTo>
                  <a:pt x="8981" y="158793"/>
                </a:lnTo>
                <a:lnTo>
                  <a:pt x="33475" y="195124"/>
                </a:lnTo>
                <a:lnTo>
                  <a:pt x="69806" y="219618"/>
                </a:lnTo>
                <a:lnTo>
                  <a:pt x="114300" y="228599"/>
                </a:lnTo>
                <a:lnTo>
                  <a:pt x="158793" y="219618"/>
                </a:lnTo>
                <a:lnTo>
                  <a:pt x="195124" y="195124"/>
                </a:lnTo>
                <a:lnTo>
                  <a:pt x="219618" y="158793"/>
                </a:lnTo>
                <a:lnTo>
                  <a:pt x="228600" y="114299"/>
                </a:lnTo>
                <a:lnTo>
                  <a:pt x="219618" y="69806"/>
                </a:lnTo>
                <a:lnTo>
                  <a:pt x="195124" y="33475"/>
                </a:lnTo>
                <a:lnTo>
                  <a:pt x="158793" y="8981"/>
                </a:lnTo>
                <a:lnTo>
                  <a:pt x="114300" y="0"/>
                </a:lnTo>
                <a:close/>
              </a:path>
            </a:pathLst>
          </a:custGeom>
          <a:solidFill>
            <a:srgbClr val="0084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4135866" y="2355924"/>
            <a:ext cx="0" cy="1187450"/>
          </a:xfrm>
          <a:custGeom>
            <a:avLst/>
            <a:gdLst/>
            <a:ahLst/>
            <a:cxnLst/>
            <a:rect l="l" t="t" r="r" b="b"/>
            <a:pathLst>
              <a:path h="1187450">
                <a:moveTo>
                  <a:pt x="0" y="1187373"/>
                </a:moveTo>
                <a:lnTo>
                  <a:pt x="0" y="0"/>
                </a:lnTo>
              </a:path>
            </a:pathLst>
          </a:custGeom>
          <a:ln w="19050">
            <a:solidFill>
              <a:srgbClr val="0084C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84C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9B19E-839E-44A3-A553-09786F5FFF61}" type="datetime1">
              <a:rPr lang="en-US" smtClean="0"/>
              <a:t>8/15/2018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84C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C41C7-3AE5-4DAE-A5A7-2FAA13D1B720}" type="datetime1">
              <a:rPr lang="en-US" smtClean="0"/>
              <a:t>8/15/2018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6751" y="559396"/>
            <a:ext cx="4403718" cy="3036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4927003" y="559396"/>
            <a:ext cx="4030047" cy="3036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3018586" y="3798570"/>
            <a:ext cx="3308385" cy="2925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0C93C-8B93-4782-AD94-B312BA569C32}" type="datetime1">
              <a:rPr lang="en-US" smtClean="0"/>
              <a:t>8/15/2018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59983" y="314959"/>
            <a:ext cx="5824032" cy="467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0084C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47618" y="1544064"/>
            <a:ext cx="4048762" cy="4414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9DE7D-AAA6-4872-BAA2-5C140B865515}" type="datetime1">
              <a:rPr lang="en-US" smtClean="0"/>
              <a:t>8/15/2018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.png"/><Relationship Id="rId12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15" Type="http://schemas.openxmlformats.org/officeDocument/2006/relationships/package" Target="../embeddings/Microsoft_Excel_Worksheet3.xlsx"/><Relationship Id="rId10" Type="http://schemas.openxmlformats.org/officeDocument/2006/relationships/image" Target="../media/image35.emf"/><Relationship Id="rId4" Type="http://schemas.openxmlformats.org/officeDocument/2006/relationships/image" Target="../media/image10.png"/><Relationship Id="rId9" Type="http://schemas.openxmlformats.org/officeDocument/2006/relationships/package" Target="../embeddings/Microsoft_Excel_Worksheet1.xlsx"/><Relationship Id="rId1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9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.png"/><Relationship Id="rId12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7.png"/><Relationship Id="rId15" Type="http://schemas.openxmlformats.org/officeDocument/2006/relationships/package" Target="../embeddings/Microsoft_Excel_Worksheet6.xlsx"/><Relationship Id="rId10" Type="http://schemas.openxmlformats.org/officeDocument/2006/relationships/image" Target="../media/image38.emf"/><Relationship Id="rId4" Type="http://schemas.openxmlformats.org/officeDocument/2006/relationships/image" Target="../media/image10.png"/><Relationship Id="rId9" Type="http://schemas.openxmlformats.org/officeDocument/2006/relationships/package" Target="../embeddings/Microsoft_Excel_Worksheet4.xlsx"/><Relationship Id="rId1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1"/>
          <p:cNvSpPr/>
          <p:nvPr/>
        </p:nvSpPr>
        <p:spPr>
          <a:xfrm>
            <a:off x="18757" y="2076344"/>
            <a:ext cx="9144000" cy="2508908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" y="0"/>
            <a:ext cx="691286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619364" cy="6858000"/>
          </a:xfrm>
          <a:custGeom>
            <a:avLst/>
            <a:gdLst/>
            <a:ahLst/>
            <a:cxnLst/>
            <a:rect l="l" t="t" r="r" b="b"/>
            <a:pathLst>
              <a:path w="2775585" h="6858000">
                <a:moveTo>
                  <a:pt x="26720" y="0"/>
                </a:moveTo>
                <a:lnTo>
                  <a:pt x="0" y="0"/>
                </a:lnTo>
                <a:lnTo>
                  <a:pt x="0" y="6858000"/>
                </a:lnTo>
                <a:lnTo>
                  <a:pt x="2775470" y="6858000"/>
                </a:lnTo>
                <a:lnTo>
                  <a:pt x="26720" y="0"/>
                </a:lnTo>
                <a:close/>
              </a:path>
            </a:pathLst>
          </a:custGeom>
          <a:solidFill>
            <a:srgbClr val="0084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762500" y="370332"/>
            <a:ext cx="490727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762500" y="736092"/>
            <a:ext cx="490727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762500" y="1101852"/>
            <a:ext cx="490727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03857" y="1194415"/>
            <a:ext cx="709612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0000"/>
                </a:solidFill>
                <a:latin typeface="Calibri"/>
                <a:cs typeface="Calibri"/>
              </a:rPr>
              <a:t>Department </a:t>
            </a:r>
            <a:r>
              <a:rPr sz="2800" b="1" spc="-5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sz="2800" b="1" spc="-25" dirty="0">
                <a:solidFill>
                  <a:srgbClr val="000000"/>
                </a:solidFill>
                <a:latin typeface="Calibri"/>
                <a:cs typeface="Calibri"/>
              </a:rPr>
              <a:t>Transportation </a:t>
            </a:r>
            <a:r>
              <a:rPr sz="2800" b="1" spc="-5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2800" b="1" spc="-10" dirty="0">
                <a:solidFill>
                  <a:srgbClr val="000000"/>
                </a:solidFill>
                <a:latin typeface="Calibri"/>
                <a:cs typeface="Calibri"/>
              </a:rPr>
              <a:t>Public</a:t>
            </a:r>
            <a:r>
              <a:rPr sz="2800" b="1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35" dirty="0">
                <a:solidFill>
                  <a:srgbClr val="000000"/>
                </a:solidFill>
                <a:latin typeface="Calibri"/>
                <a:cs typeface="Calibri"/>
              </a:rPr>
              <a:t>Works</a:t>
            </a:r>
            <a:r>
              <a:rPr lang="en-US" sz="2800" b="1" spc="-35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b="1" spc="-35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800" b="1" spc="-35" dirty="0">
                <a:solidFill>
                  <a:srgbClr val="000000"/>
                </a:solidFill>
                <a:latin typeface="Calibri"/>
                <a:cs typeface="Calibri"/>
              </a:rPr>
              <a:t>			  (DTPW)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544" y="2362200"/>
            <a:ext cx="9144000" cy="20723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cap="all" spc="-10" dirty="0">
                <a:solidFill>
                  <a:schemeClr val="bg1"/>
                </a:solidFill>
                <a:cs typeface="Calibri"/>
              </a:rPr>
              <a:t>South Corridor Rapid Transit </a:t>
            </a:r>
            <a:r>
              <a:rPr lang="en-US" sz="2800" b="1" cap="all" spc="-10" dirty="0" smtClean="0">
                <a:solidFill>
                  <a:schemeClr val="bg1"/>
                </a:solidFill>
                <a:cs typeface="Calibri"/>
              </a:rPr>
              <a:t>Project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cap="all" spc="-10" dirty="0" smtClean="0">
                <a:solidFill>
                  <a:schemeClr val="bg1"/>
                </a:solidFill>
                <a:cs typeface="Calibri"/>
              </a:rPr>
              <a:t>Project Update</a:t>
            </a:r>
            <a:endParaRPr lang="en-US" sz="2800" b="1" cap="all" spc="-10" dirty="0">
              <a:solidFill>
                <a:schemeClr val="bg1"/>
              </a:solidFill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800" b="1" cap="all" spc="-10" dirty="0" smtClean="0">
              <a:solidFill>
                <a:schemeClr val="bg1"/>
              </a:solidFill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800" b="1" cap="all" spc="-10" dirty="0">
              <a:solidFill>
                <a:schemeClr val="bg1"/>
              </a:solidFill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800" b="1" cap="all" spc="-10" dirty="0" smtClean="0">
              <a:solidFill>
                <a:schemeClr val="bg1"/>
              </a:solidFill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800" b="1" cap="all" spc="-10" dirty="0">
              <a:solidFill>
                <a:schemeClr val="bg1"/>
              </a:solidFill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cap="all" spc="-10" dirty="0">
                <a:solidFill>
                  <a:schemeClr val="bg1"/>
                </a:solidFill>
                <a:cs typeface="Calibri"/>
              </a:rPr>
              <a:t>Prepared for: </a:t>
            </a:r>
            <a:r>
              <a:rPr lang="en-US" sz="2000" b="1" cap="all" spc="-10" dirty="0" smtClean="0">
                <a:solidFill>
                  <a:schemeClr val="bg1"/>
                </a:solidFill>
                <a:cs typeface="Calibri"/>
              </a:rPr>
              <a:t>The Greater </a:t>
            </a:r>
            <a:r>
              <a:rPr lang="en-US" sz="2000" b="1" cap="all" spc="-10" dirty="0">
                <a:solidFill>
                  <a:schemeClr val="bg1"/>
                </a:solidFill>
                <a:cs typeface="Calibri"/>
              </a:rPr>
              <a:t>Miami Chamber of </a:t>
            </a:r>
            <a:r>
              <a:rPr lang="en-US" sz="2000" b="1" cap="all" spc="-10" dirty="0" smtClean="0">
                <a:solidFill>
                  <a:schemeClr val="bg1"/>
                </a:solidFill>
                <a:cs typeface="Calibri"/>
              </a:rPr>
              <a:t>Commerce 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cap="all" spc="-10" dirty="0" smtClean="0">
                <a:solidFill>
                  <a:schemeClr val="bg1"/>
                </a:solidFill>
                <a:cs typeface="Calibri"/>
              </a:rPr>
              <a:t>Town Hall Meeting - Transportation</a:t>
            </a:r>
            <a:endParaRPr lang="en-US" sz="2000" b="1" cap="all" spc="-1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45156" y="531554"/>
            <a:ext cx="1413528" cy="659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38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36" name="Picture 35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7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3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2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7102716" y="6096000"/>
            <a:ext cx="1660283" cy="3322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cs typeface="Aktiv Grotesk Trial" panose="020B0504020202020204" pitchFamily="34" charset="0"/>
              </a:rPr>
              <a:t>Aug 15</a:t>
            </a:r>
            <a:r>
              <a:rPr lang="en-US" sz="2000" dirty="0" smtClean="0">
                <a:solidFill>
                  <a:srgbClr val="0070C0"/>
                </a:solidFill>
                <a:latin typeface="+mj-lt"/>
                <a:cs typeface="Aktiv Grotesk Trial" panose="020B0504020202020204" pitchFamily="34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1175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7754112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90254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chemeClr val="bg1"/>
                </a:solidFill>
                <a:latin typeface="+mj-lt"/>
              </a:rPr>
              <a:t>  </a:t>
            </a:r>
            <a:r>
              <a:rPr spc="-5" dirty="0">
                <a:solidFill>
                  <a:schemeClr val="bg1"/>
                </a:solidFill>
                <a:latin typeface="+mj-lt"/>
              </a:rPr>
              <a:t>Public</a:t>
            </a:r>
            <a:r>
              <a:rPr spc="-15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pc="-5" dirty="0" smtClean="0">
                <a:solidFill>
                  <a:schemeClr val="bg1"/>
                </a:solidFill>
                <a:latin typeface="+mj-lt"/>
              </a:rPr>
              <a:t>Engagement </a:t>
            </a:r>
            <a:endParaRPr spc="-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0838" y="1066800"/>
            <a:ext cx="8510761" cy="35343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en-US" sz="2400" b="1" spc="-10" dirty="0" smtClean="0">
                <a:latin typeface="Calibri"/>
                <a:cs typeface="Calibri"/>
              </a:rPr>
              <a:t>Meetings:</a:t>
            </a: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10" dirty="0" smtClean="0">
                <a:cs typeface="Calibri"/>
              </a:rPr>
              <a:t>Agency </a:t>
            </a:r>
            <a:r>
              <a:rPr sz="2000" spc="-5" dirty="0">
                <a:cs typeface="Calibri"/>
              </a:rPr>
              <a:t>Kick-Off</a:t>
            </a:r>
            <a:r>
              <a:rPr sz="2000" spc="-55" dirty="0">
                <a:cs typeface="Calibri"/>
              </a:rPr>
              <a:t> </a:t>
            </a:r>
            <a:r>
              <a:rPr sz="2000" spc="-5" dirty="0" smtClean="0">
                <a:cs typeface="Calibri"/>
              </a:rPr>
              <a:t>Meeting</a:t>
            </a:r>
            <a:r>
              <a:rPr lang="en-US" sz="2000" spc="-5" dirty="0" smtClean="0">
                <a:cs typeface="Calibri"/>
              </a:rPr>
              <a:t> held </a:t>
            </a:r>
            <a:r>
              <a:rPr lang="en-US" sz="2000" spc="-5" dirty="0">
                <a:cs typeface="Calibri"/>
              </a:rPr>
              <a:t>on May </a:t>
            </a:r>
            <a:r>
              <a:rPr lang="en-US" sz="2000" spc="-5" dirty="0" smtClean="0">
                <a:cs typeface="Calibri"/>
              </a:rPr>
              <a:t>5</a:t>
            </a:r>
            <a:r>
              <a:rPr lang="en-US" sz="2000" spc="-5" baseline="30000" dirty="0" smtClean="0">
                <a:cs typeface="Calibri"/>
              </a:rPr>
              <a:t>th</a:t>
            </a:r>
            <a:r>
              <a:rPr lang="en-US" sz="2000" spc="-5" dirty="0" smtClean="0">
                <a:cs typeface="Calibri"/>
              </a:rPr>
              <a:t>, </a:t>
            </a:r>
            <a:r>
              <a:rPr lang="en-US" sz="2000" spc="-5" dirty="0">
                <a:cs typeface="Calibri"/>
              </a:rPr>
              <a:t>2017</a:t>
            </a:r>
            <a:r>
              <a:rPr lang="en-US" sz="2000" spc="-5" baseline="30000" dirty="0">
                <a:cs typeface="Calibri"/>
              </a:rPr>
              <a:t> </a:t>
            </a:r>
            <a:endParaRPr sz="2000" dirty="0"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cs typeface="Calibri"/>
              </a:rPr>
              <a:t>Public Kick-Off</a:t>
            </a:r>
            <a:r>
              <a:rPr sz="2000" spc="-75" dirty="0">
                <a:cs typeface="Calibri"/>
              </a:rPr>
              <a:t> </a:t>
            </a:r>
            <a:r>
              <a:rPr sz="2000" spc="-5" dirty="0" smtClean="0">
                <a:cs typeface="Calibri"/>
              </a:rPr>
              <a:t>Meeting</a:t>
            </a:r>
            <a:r>
              <a:rPr lang="en-US" sz="2000" spc="-5" dirty="0" smtClean="0">
                <a:cs typeface="Calibri"/>
              </a:rPr>
              <a:t> held on May 31</a:t>
            </a:r>
            <a:r>
              <a:rPr lang="en-US" sz="2000" spc="-5" baseline="30000" dirty="0" smtClean="0">
                <a:cs typeface="Calibri"/>
              </a:rPr>
              <a:t>st</a:t>
            </a:r>
            <a:r>
              <a:rPr lang="en-US" sz="2000" spc="-5" dirty="0" smtClean="0">
                <a:cs typeface="Calibri"/>
              </a:rPr>
              <a:t>, 2017</a:t>
            </a:r>
            <a:r>
              <a:rPr lang="en-US" sz="2000" spc="-5" baseline="30000" dirty="0" smtClean="0">
                <a:cs typeface="Calibri"/>
              </a:rPr>
              <a:t> </a:t>
            </a: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5" dirty="0" smtClean="0">
                <a:cs typeface="Calibri"/>
              </a:rPr>
              <a:t>Corridor Workshops – 3 meetings (North, Central and South)</a:t>
            </a: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10" dirty="0" smtClean="0">
                <a:cs typeface="Calibri"/>
              </a:rPr>
              <a:t>Meetings</a:t>
            </a:r>
            <a:r>
              <a:rPr lang="en-US" sz="2000" spc="-10" dirty="0" smtClean="0">
                <a:cs typeface="Calibri"/>
              </a:rPr>
              <a:t> </a:t>
            </a:r>
            <a:r>
              <a:rPr lang="en-US" sz="2000" spc="-10" dirty="0">
                <a:cs typeface="Calibri"/>
              </a:rPr>
              <a:t>with </a:t>
            </a:r>
            <a:r>
              <a:rPr lang="en-US" sz="2000" spc="-10" dirty="0" smtClean="0">
                <a:cs typeface="Calibri"/>
              </a:rPr>
              <a:t>stakeholders and community groups (11 </a:t>
            </a:r>
            <a:r>
              <a:rPr lang="en-US" sz="2000" spc="-10" dirty="0">
                <a:cs typeface="Calibri"/>
              </a:rPr>
              <a:t>meetings</a:t>
            </a:r>
            <a:r>
              <a:rPr lang="en-US" sz="2000" spc="-10" dirty="0" smtClean="0">
                <a:cs typeface="Calibri"/>
              </a:rPr>
              <a:t>)</a:t>
            </a:r>
            <a:endParaRPr lang="en-US" sz="2000" spc="-10" dirty="0">
              <a:cs typeface="Calibri"/>
            </a:endParaRP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>
                <a:cs typeface="Calibri"/>
              </a:rPr>
              <a:t>Project Advisory Group (PAG) – </a:t>
            </a:r>
            <a:r>
              <a:rPr lang="en-US" sz="2000" spc="-10" dirty="0" smtClean="0">
                <a:cs typeface="Calibri"/>
              </a:rPr>
              <a:t>4 </a:t>
            </a:r>
            <a:r>
              <a:rPr lang="en-US" sz="2000" spc="-10" dirty="0">
                <a:cs typeface="Calibri"/>
              </a:rPr>
              <a:t>meetings</a:t>
            </a:r>
            <a:r>
              <a:rPr lang="en-US" sz="2000" spc="-5" dirty="0" smtClean="0">
                <a:cs typeface="Calibri"/>
              </a:rPr>
              <a:t> 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cs typeface="Calibri"/>
              </a:rPr>
              <a:t>One-on-One Meetings (28 meetings)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cs typeface="Calibri"/>
              </a:rPr>
              <a:t>Presentations to each Municipality – (10 </a:t>
            </a:r>
            <a:r>
              <a:rPr lang="en-US" sz="2000" spc="-10" dirty="0">
                <a:cs typeface="Calibri"/>
              </a:rPr>
              <a:t>meetings</a:t>
            </a:r>
            <a:r>
              <a:rPr lang="en-US" sz="2000" spc="-10" dirty="0" smtClean="0">
                <a:cs typeface="Calibri"/>
              </a:rPr>
              <a:t>)</a:t>
            </a: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cs typeface="Calibri"/>
              </a:rPr>
              <a:t>TPO Committee &amp; CITT Presentations– (</a:t>
            </a:r>
            <a:r>
              <a:rPr lang="en-US" sz="2000" spc="-10" dirty="0">
                <a:cs typeface="Calibri"/>
              </a:rPr>
              <a:t>6</a:t>
            </a:r>
            <a:r>
              <a:rPr lang="en-US" sz="2000" spc="-10" dirty="0" smtClean="0">
                <a:cs typeface="Calibri"/>
              </a:rPr>
              <a:t> </a:t>
            </a:r>
            <a:r>
              <a:rPr lang="en-US" sz="2000" spc="-10" dirty="0">
                <a:cs typeface="Calibri"/>
              </a:rPr>
              <a:t>meetings</a:t>
            </a:r>
            <a:r>
              <a:rPr lang="en-US" sz="2000" spc="-10" dirty="0" smtClean="0">
                <a:cs typeface="Calibri"/>
              </a:rPr>
              <a:t>)</a:t>
            </a: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5" dirty="0" smtClean="0">
                <a:cs typeface="Calibri"/>
              </a:rPr>
              <a:t>Alternatives </a:t>
            </a:r>
            <a:r>
              <a:rPr lang="en-US" sz="2000" spc="-5" dirty="0">
                <a:cs typeface="Calibri"/>
              </a:rPr>
              <a:t>Workshops – 3 meetings (North, Central and South)</a:t>
            </a: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cs typeface="Calibri"/>
              </a:rPr>
              <a:t>Project </a:t>
            </a:r>
            <a:r>
              <a:rPr lang="en-US" sz="2000" spc="-10" dirty="0">
                <a:cs typeface="Calibri"/>
              </a:rPr>
              <a:t>email, website, and social </a:t>
            </a:r>
            <a:r>
              <a:rPr lang="en-US" sz="2000" spc="-10" dirty="0" smtClean="0">
                <a:cs typeface="Calibri"/>
              </a:rPr>
              <a:t>media</a:t>
            </a:r>
            <a:endParaRPr lang="en-US" sz="2000" spc="-35" dirty="0"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>
          <a:xfrm>
            <a:off x="8763000" y="6108192"/>
            <a:ext cx="289560" cy="276999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29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26" name="Picture 25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27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3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2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31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39" name="Picture 38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0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6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5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41" name="object 3"/>
          <p:cNvSpPr txBox="1"/>
          <p:nvPr/>
        </p:nvSpPr>
        <p:spPr>
          <a:xfrm>
            <a:off x="480839" y="4648200"/>
            <a:ext cx="3633962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en-US" sz="2400" b="1" spc="-10" dirty="0" smtClean="0">
                <a:latin typeface="Calibri"/>
                <a:cs typeface="Calibri"/>
              </a:rPr>
              <a:t>City Resolutions of Support:</a:t>
            </a: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cs typeface="Calibri"/>
              </a:rPr>
              <a:t>City of </a:t>
            </a:r>
            <a:r>
              <a:rPr lang="en-US" sz="2000" spc="-10" dirty="0" err="1" smtClean="0">
                <a:cs typeface="Calibri"/>
              </a:rPr>
              <a:t>Pinecrest</a:t>
            </a:r>
            <a:endParaRPr lang="en-US" sz="2000" spc="-10" dirty="0" smtClean="0"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10" dirty="0" smtClean="0">
                <a:cs typeface="Calibri"/>
              </a:rPr>
              <a:t>City of Homestead</a:t>
            </a:r>
            <a:endParaRPr sz="2000" dirty="0"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5" dirty="0" smtClean="0">
                <a:cs typeface="Calibri"/>
              </a:rPr>
              <a:t>City of Florida City</a:t>
            </a:r>
            <a:endParaRPr lang="en-US" sz="2000" spc="-5" baseline="30000" dirty="0" smtClean="0">
              <a:cs typeface="Calibri"/>
            </a:endParaRPr>
          </a:p>
        </p:txBody>
      </p:sp>
      <p:sp>
        <p:nvSpPr>
          <p:cNvPr id="5" name="Down Ribbon 4"/>
          <p:cNvSpPr/>
          <p:nvPr/>
        </p:nvSpPr>
        <p:spPr>
          <a:xfrm>
            <a:off x="6612303" y="2887290"/>
            <a:ext cx="2283618" cy="917448"/>
          </a:xfrm>
          <a:prstGeom prst="ribb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65 Meetings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object 3"/>
          <p:cNvSpPr txBox="1"/>
          <p:nvPr/>
        </p:nvSpPr>
        <p:spPr>
          <a:xfrm>
            <a:off x="4443237" y="4648201"/>
            <a:ext cx="4548362" cy="21390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en-US" sz="2400" b="1" spc="-10" dirty="0" smtClean="0">
                <a:latin typeface="Calibri"/>
                <a:cs typeface="Calibri"/>
              </a:rPr>
              <a:t>Organizations Supporting BRT:</a:t>
            </a: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cs typeface="Calibri"/>
              </a:rPr>
              <a:t>Miami Herald Editorial Board</a:t>
            </a: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cs typeface="Calibri"/>
              </a:rPr>
              <a:t>Latin Builders Association (LBA)</a:t>
            </a: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cs typeface="Calibri"/>
              </a:rPr>
              <a:t>Builder Association of South Florida (BASF)</a:t>
            </a: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cs typeface="Calibri"/>
              </a:rPr>
              <a:t>Engineering Contractors Association of South Florida (ECA)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endParaRPr lang="en-US" sz="2000" spc="-10" dirty="0" smtClean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2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1"/>
          <p:cNvSpPr/>
          <p:nvPr/>
        </p:nvSpPr>
        <p:spPr>
          <a:xfrm>
            <a:off x="0" y="88391"/>
            <a:ext cx="7754112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251653"/>
            <a:ext cx="9143999" cy="458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10" dirty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en-US" spc="-10" dirty="0" smtClean="0">
                <a:solidFill>
                  <a:schemeClr val="bg1"/>
                </a:solidFill>
                <a:latin typeface="Calibri"/>
                <a:cs typeface="Calibri"/>
              </a:rPr>
              <a:t>NEPA Study Schedule</a:t>
            </a:r>
            <a:r>
              <a:rPr lang="en-US" spc="-5" dirty="0" smtClean="0">
                <a:solidFill>
                  <a:schemeClr val="bg1"/>
                </a:solidFill>
                <a:latin typeface="Calibri"/>
                <a:cs typeface="Calibri"/>
              </a:rPr>
              <a:t>: Rail vs. Bus Rapid Transit</a:t>
            </a:r>
            <a:endParaRPr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8759952" y="6108192"/>
            <a:ext cx="292608" cy="276999"/>
          </a:xfrm>
        </p:spPr>
        <p:txBody>
          <a:bodyPr/>
          <a:lstStyle/>
          <a:p>
            <a:fld id="{E4D31DA8-8D1D-4709-92F7-DF6ADD96C7C0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39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6" name="Picture 35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7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3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2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4863" y="991071"/>
            <a:ext cx="276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Schedule Rail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-1" y="3915862"/>
            <a:ext cx="27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Schedule BRT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645" y="5958273"/>
            <a:ext cx="8741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2</a:t>
            </a:r>
            <a:r>
              <a:rPr lang="en-US" sz="1400" dirty="0" smtClean="0"/>
              <a:t>DTPW has received NEPA clearance from FTA for </a:t>
            </a:r>
            <a:r>
              <a:rPr lang="en-US" sz="1400" dirty="0"/>
              <a:t>BRT  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(Begin </a:t>
            </a:r>
            <a:r>
              <a:rPr lang="en-US" sz="1600" b="1" dirty="0">
                <a:solidFill>
                  <a:srgbClr val="FF0000"/>
                </a:solidFill>
              </a:rPr>
              <a:t>BRT service in approximately </a:t>
            </a:r>
            <a:r>
              <a:rPr lang="en-US" sz="1600" b="1" dirty="0" smtClean="0">
                <a:solidFill>
                  <a:srgbClr val="FF0000"/>
                </a:solidFill>
              </a:rPr>
              <a:t>3 to 4 years)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3469820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DTPW has received EA </a:t>
            </a:r>
            <a:r>
              <a:rPr lang="en-US" sz="1400" dirty="0"/>
              <a:t>C</a:t>
            </a:r>
            <a:r>
              <a:rPr lang="en-US" sz="1400" dirty="0" smtClean="0"/>
              <a:t>lass of Action determination for Rail </a:t>
            </a:r>
            <a:r>
              <a:rPr lang="en-US" sz="1600" b="1" dirty="0">
                <a:solidFill>
                  <a:srgbClr val="FF0000"/>
                </a:solidFill>
              </a:rPr>
              <a:t>(Begin </a:t>
            </a:r>
            <a:r>
              <a:rPr lang="en-US" sz="1600" b="1" dirty="0" smtClean="0">
                <a:solidFill>
                  <a:srgbClr val="FF0000"/>
                </a:solidFill>
              </a:rPr>
              <a:t>HRT </a:t>
            </a:r>
            <a:r>
              <a:rPr lang="en-US" sz="1600" b="1" dirty="0">
                <a:solidFill>
                  <a:srgbClr val="FF0000"/>
                </a:solidFill>
              </a:rPr>
              <a:t>service in approximately </a:t>
            </a:r>
            <a:r>
              <a:rPr lang="en-US" sz="1600" b="1" dirty="0" smtClean="0">
                <a:solidFill>
                  <a:srgbClr val="FF0000"/>
                </a:solidFill>
              </a:rPr>
              <a:t>8 to 10 </a:t>
            </a:r>
            <a:r>
              <a:rPr lang="en-US" sz="1600" b="1" dirty="0">
                <a:solidFill>
                  <a:srgbClr val="FF0000"/>
                </a:solidFill>
              </a:rPr>
              <a:t>years)</a:t>
            </a:r>
          </a:p>
          <a:p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4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50" name="Picture 49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51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47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46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" y="4285194"/>
            <a:ext cx="5361953" cy="156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" y="1369928"/>
            <a:ext cx="9065055" cy="190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0" y="225923"/>
            <a:ext cx="9144000" cy="4597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2900" b="1" kern="0" spc="-35" dirty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en-US" sz="2900" b="1" kern="0" spc="-35" dirty="0" smtClean="0">
                <a:solidFill>
                  <a:schemeClr val="bg1"/>
                </a:solidFill>
                <a:latin typeface="Calibri"/>
                <a:cs typeface="Calibri"/>
              </a:rPr>
              <a:t> Typical Alternatives</a:t>
            </a:r>
            <a:endParaRPr lang="en-US" sz="2900" b="1" kern="0" spc="-5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4" name="Picture 23" descr="A close up of a window&#10;&#10;Description generated with high confidence">
            <a:extLst>
              <a:ext uri="{FF2B5EF4-FFF2-40B4-BE49-F238E27FC236}">
                <a16:creationId xmlns:a16="http://schemas.microsoft.com/office/drawing/2014/main" xmlns="" id="{6162123A-0C07-41F2-8FC6-A35B44532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22" y="6562131"/>
            <a:ext cx="223597" cy="2229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34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1" name="Picture 30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2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8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7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22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12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37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5" name="Picture 44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6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42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41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13"/>
          <a:stretch/>
        </p:blipFill>
        <p:spPr bwMode="auto">
          <a:xfrm>
            <a:off x="2286000" y="914400"/>
            <a:ext cx="6220026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279" t="55373" r="-747"/>
          <a:stretch/>
        </p:blipFill>
        <p:spPr bwMode="auto">
          <a:xfrm>
            <a:off x="1628574" y="3477816"/>
            <a:ext cx="6905826" cy="281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828800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converting to rail, stations would be lengthened and platform will be raised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181600" y="2148415"/>
            <a:ext cx="762001" cy="82338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ccccccccc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908838" y="1639308"/>
            <a:ext cx="1339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POTENTIAL FOR AC VESTIBULE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81599" y="4732311"/>
            <a:ext cx="762001" cy="82338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ccccccccc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908838" y="4215293"/>
            <a:ext cx="1339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POTENTIAL FOR AC VESTIBULE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81599" y="5648236"/>
            <a:ext cx="762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HIGHER PLATFORM</a:t>
            </a:r>
            <a:endParaRPr lang="en-US" sz="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 Proposed </a:t>
            </a:r>
            <a:r>
              <a:rPr lang="en-US" spc="-5" smtClean="0">
                <a:solidFill>
                  <a:schemeClr val="bg1"/>
                </a:solidFill>
                <a:latin typeface="+mj-lt"/>
                <a:cs typeface="Calibri"/>
              </a:rPr>
              <a:t>Operation Plans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1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2" name="Picture 41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3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6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5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47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10323"/>
          <a:stretch/>
        </p:blipFill>
        <p:spPr>
          <a:xfrm>
            <a:off x="699247" y="856040"/>
            <a:ext cx="3581400" cy="5578391"/>
          </a:xfrm>
          <a:prstGeom prst="rect">
            <a:avLst/>
          </a:prstGeom>
        </p:spPr>
      </p:pic>
      <p:pic>
        <p:nvPicPr>
          <p:cNvPr id="48" name="Content Placeholder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 b="11592"/>
          <a:stretch/>
        </p:blipFill>
        <p:spPr>
          <a:xfrm>
            <a:off x="4698671" y="905435"/>
            <a:ext cx="3467669" cy="54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Preliminary Station Renderings (BRT)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C90932F-F24D-4F02-9011-665D6DF326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5755"/>
            <a:ext cx="9143998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Preliminary Station Renderings (BRT)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29" name="Picture 28" descr="RTS Design Review 20180522_Page_2">
            <a:extLst>
              <a:ext uri="{FF2B5EF4-FFF2-40B4-BE49-F238E27FC236}">
                <a16:creationId xmlns:a16="http://schemas.microsoft.com/office/drawing/2014/main" xmlns="" id="{1C90932F-F24D-4F02-9011-665D6DF326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1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Preliminary Station Renderings (HRT)</a:t>
            </a:r>
            <a:endParaRPr spc="-5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875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7754112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90254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spc="-5" dirty="0" smtClean="0">
                <a:solidFill>
                  <a:schemeClr val="bg1"/>
                </a:solidFill>
                <a:latin typeface="+mj-lt"/>
              </a:rPr>
              <a:t>SMART Plan Cost/Funding Available</a:t>
            </a:r>
            <a:endParaRPr spc="-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>
          <a:xfrm>
            <a:off x="8763000" y="6108192"/>
            <a:ext cx="289560" cy="276999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29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26" name="Picture 25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27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3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2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31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39" name="Picture 38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0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6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5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graphicFrame>
        <p:nvGraphicFramePr>
          <p:cNvPr id="4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562108"/>
              </p:ext>
            </p:extLst>
          </p:nvPr>
        </p:nvGraphicFramePr>
        <p:xfrm>
          <a:off x="855082" y="1447800"/>
          <a:ext cx="7145918" cy="3217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808"/>
                <a:gridCol w="1308110"/>
                <a:gridCol w="1353312"/>
                <a:gridCol w="1694688"/>
                <a:gridCol w="1524000"/>
              </a:tblGrid>
              <a:tr h="15573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Mode</a:t>
                      </a:r>
                      <a:endParaRPr lang="en-US" sz="20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Capital Cost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($2017 Million)</a:t>
                      </a:r>
                      <a:endParaRPr lang="en-US" sz="2000" b="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Yearly O&amp;M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(Million)*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O&amp;M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Pro Forma Impact Through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 2057**</a:t>
                      </a:r>
                      <a:endParaRPr lang="en-US" sz="20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New Transit Ridership by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 2040</a:t>
                      </a:r>
                      <a:endParaRPr lang="en-US" sz="20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745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Bus Rapid Transit</a:t>
                      </a:r>
                      <a:endParaRPr lang="en-US" sz="20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+mn-lt"/>
                        </a:rPr>
                        <a:t>$243</a:t>
                      </a: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+mn-lt"/>
                        </a:rPr>
                        <a:t>$15</a:t>
                      </a: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$865M</a:t>
                      </a: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10,000 to 11,000</a:t>
                      </a: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745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High Rail Transit</a:t>
                      </a:r>
                      <a:r>
                        <a:rPr lang="en-US" sz="2000" baseline="0" dirty="0" smtClean="0">
                          <a:effectLst/>
                          <a:latin typeface="+mn-lt"/>
                        </a:rPr>
                        <a:t> (at-grade)</a:t>
                      </a:r>
                      <a:endParaRPr lang="en-US" sz="20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+mn-lt"/>
                        </a:rPr>
                        <a:t>$1,332</a:t>
                      </a: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+mn-lt"/>
                        </a:rPr>
                        <a:t>$67</a:t>
                      </a: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$4.2B</a:t>
                      </a: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16,000 to 18,000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62000" y="4724400"/>
            <a:ext cx="7206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</a:t>
            </a:r>
            <a:r>
              <a:rPr lang="en-US" sz="1200" dirty="0" err="1" smtClean="0"/>
              <a:t>O&amp;M</a:t>
            </a:r>
            <a:r>
              <a:rPr lang="en-US" sz="1200" dirty="0" smtClean="0"/>
              <a:t> costs do not include circulator/feeder buses that would be required for HRT to serve all original stations</a:t>
            </a:r>
          </a:p>
          <a:p>
            <a:r>
              <a:rPr lang="en-US" sz="1200" dirty="0"/>
              <a:t>** Net of Fare Box Revenue</a:t>
            </a:r>
          </a:p>
        </p:txBody>
      </p:sp>
    </p:spTree>
    <p:extLst>
      <p:ext uri="{BB962C8B-B14F-4D97-AF65-F5344CB8AC3E}">
        <p14:creationId xmlns:p14="http://schemas.microsoft.com/office/powerpoint/2010/main" val="8530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 Successful BRT Projects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578620"/>
              </p:ext>
            </p:extLst>
          </p:nvPr>
        </p:nvGraphicFramePr>
        <p:xfrm>
          <a:off x="152400" y="914400"/>
          <a:ext cx="8610599" cy="5435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4181"/>
                <a:gridCol w="1388805"/>
                <a:gridCol w="1302006"/>
                <a:gridCol w="1475607"/>
              </a:tblGrid>
              <a:tr h="729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BRT Line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Length (miles)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Year Opened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Daily Ridership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7213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r>
                        <a:rPr lang="en-US" sz="2000" baseline="30000" dirty="0">
                          <a:effectLst/>
                        </a:rPr>
                        <a:t>st</a:t>
                      </a:r>
                      <a:r>
                        <a:rPr lang="en-US" sz="2000" dirty="0">
                          <a:effectLst/>
                        </a:rPr>
                        <a:t>/2</a:t>
                      </a:r>
                      <a:r>
                        <a:rPr lang="en-US" sz="2000" baseline="30000" dirty="0">
                          <a:effectLst/>
                        </a:rPr>
                        <a:t>nd</a:t>
                      </a:r>
                      <a:r>
                        <a:rPr lang="en-US" sz="2000" dirty="0">
                          <a:effectLst/>
                        </a:rPr>
                        <a:t> Avenue Select Bus Service - New York, NY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2010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45,000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6913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Fordham Road Select Bus Service -  Bronx, NY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2010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35,000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Orange Line - Los Angeles, CA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2005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30,000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Silver Line - Boston, MA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2010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26,000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East Busway - Pittsburgh, PA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9.1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1983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25,000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Vermont </a:t>
                      </a:r>
                      <a:r>
                        <a:rPr lang="en-US" sz="2000" dirty="0" smtClean="0">
                          <a:effectLst/>
                        </a:rPr>
                        <a:t>Avenue - </a:t>
                      </a:r>
                      <a:r>
                        <a:rPr lang="en-US" sz="2000" dirty="0">
                          <a:effectLst/>
                        </a:rPr>
                        <a:t>Los </a:t>
                      </a:r>
                      <a:r>
                        <a:rPr lang="en-US" sz="2000" dirty="0" smtClean="0">
                          <a:effectLst/>
                        </a:rPr>
                        <a:t>Angeles, </a:t>
                      </a:r>
                      <a:r>
                        <a:rPr lang="en-US" sz="2000" dirty="0">
                          <a:effectLst/>
                        </a:rPr>
                        <a:t>CA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12.5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22,000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SDX line - Las Vegas, NV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2010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14,000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Health Line - Cleveland, OH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2008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14,000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Silver Line - Los Angeles, CA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26.7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2009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14,000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Emerald Express - Eugene, OR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11,000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  <a:tr h="364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Metrovía</a:t>
                      </a:r>
                      <a:r>
                        <a:rPr lang="en-US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– Guayaquil, Ecuador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430,000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69" marR="489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0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BRT Examples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1026" name="A3437450-1328-424D-9A1F-131B285BEB60" descr="A3437450-1328-424D-9A1F-131B285BEB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4" y="869664"/>
            <a:ext cx="4005073" cy="26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92" y="872973"/>
            <a:ext cx="4259900" cy="266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66" y="3631614"/>
            <a:ext cx="4190339" cy="278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2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3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27" name="Picture 2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2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7" name="object 31"/>
          <p:cNvSpPr/>
          <p:nvPr/>
        </p:nvSpPr>
        <p:spPr>
          <a:xfrm>
            <a:off x="0" y="88392"/>
            <a:ext cx="7754112" cy="661353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700" y="236030"/>
            <a:ext cx="55454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chemeClr val="bg1"/>
                </a:solidFill>
                <a:latin typeface="+mj-lt"/>
                <a:cs typeface="Calibri"/>
              </a:rPr>
              <a:t>Miami-Dade County </a:t>
            </a:r>
            <a:r>
              <a:rPr spc="-10" dirty="0">
                <a:solidFill>
                  <a:schemeClr val="bg1"/>
                </a:solidFill>
                <a:latin typeface="+mj-lt"/>
                <a:cs typeface="Calibri"/>
              </a:rPr>
              <a:t>SMART</a:t>
            </a:r>
            <a:r>
              <a:rPr spc="-8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dirty="0">
                <a:solidFill>
                  <a:schemeClr val="bg1"/>
                </a:solidFill>
                <a:latin typeface="+mj-lt"/>
                <a:cs typeface="Calibri"/>
              </a:rPr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0198" y="962468"/>
            <a:ext cx="2740660" cy="49366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84C4"/>
                </a:solidFill>
                <a:latin typeface="Calibri"/>
                <a:cs typeface="Calibri"/>
              </a:rPr>
              <a:t>Six</a:t>
            </a:r>
            <a:r>
              <a:rPr sz="2800" spc="-30" dirty="0">
                <a:solidFill>
                  <a:srgbClr val="0084C4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84C4"/>
                </a:solidFill>
                <a:latin typeface="Calibri"/>
                <a:cs typeface="Calibri"/>
              </a:rPr>
              <a:t>Corridors: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384810" indent="-342900">
              <a:lnSpc>
                <a:spcPct val="100000"/>
              </a:lnSpc>
              <a:buFont typeface="Arial"/>
              <a:buChar char="•"/>
              <a:tabLst>
                <a:tab pos="384810" algn="l"/>
                <a:tab pos="385445" algn="l"/>
              </a:tabLst>
            </a:pPr>
            <a:r>
              <a:rPr sz="2400" dirty="0">
                <a:latin typeface="Calibri"/>
                <a:cs typeface="Calibri"/>
              </a:rPr>
              <a:t>Beach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Corridor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84810" indent="-342900">
              <a:lnSpc>
                <a:spcPct val="100000"/>
              </a:lnSpc>
              <a:buFont typeface="Arial"/>
              <a:buChar char="•"/>
              <a:tabLst>
                <a:tab pos="384810" algn="l"/>
                <a:tab pos="385445" algn="l"/>
              </a:tabLst>
            </a:pPr>
            <a:r>
              <a:rPr sz="2400" spc="-25" dirty="0">
                <a:latin typeface="Calibri"/>
                <a:cs typeface="Calibri"/>
              </a:rPr>
              <a:t>East-West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Corridor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84810" indent="-342900">
              <a:lnSpc>
                <a:spcPct val="100000"/>
              </a:lnSpc>
              <a:buFont typeface="Arial"/>
              <a:buChar char="•"/>
              <a:tabLst>
                <a:tab pos="384810" algn="l"/>
                <a:tab pos="385445" algn="l"/>
              </a:tabLst>
            </a:pPr>
            <a:r>
              <a:rPr sz="2400" spc="-10" dirty="0">
                <a:latin typeface="Calibri"/>
                <a:cs typeface="Calibri"/>
              </a:rPr>
              <a:t>Kendall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Corridor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84810" indent="-342900">
              <a:lnSpc>
                <a:spcPct val="100000"/>
              </a:lnSpc>
              <a:buFont typeface="Arial"/>
              <a:buChar char="•"/>
              <a:tabLst>
                <a:tab pos="384810" algn="l"/>
                <a:tab pos="385445" algn="l"/>
              </a:tabLst>
            </a:pPr>
            <a:r>
              <a:rPr sz="2400" spc="-5" dirty="0">
                <a:latin typeface="Calibri"/>
                <a:cs typeface="Calibri"/>
              </a:rPr>
              <a:t>North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Corridor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84810" indent="-342900">
              <a:lnSpc>
                <a:spcPct val="100000"/>
              </a:lnSpc>
              <a:buFont typeface="Arial"/>
              <a:buChar char="•"/>
              <a:tabLst>
                <a:tab pos="384810" algn="l"/>
                <a:tab pos="385445" algn="l"/>
              </a:tabLst>
            </a:pPr>
            <a:r>
              <a:rPr sz="2400" spc="-5" dirty="0">
                <a:latin typeface="Calibri"/>
                <a:cs typeface="Calibri"/>
              </a:rPr>
              <a:t>Northeast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Corridor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84810" indent="-342900">
              <a:lnSpc>
                <a:spcPct val="100000"/>
              </a:lnSpc>
              <a:buFont typeface="Arial"/>
              <a:buChar char="•"/>
              <a:tabLst>
                <a:tab pos="384810" algn="l"/>
                <a:tab pos="385445" algn="l"/>
              </a:tabLst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South</a:t>
            </a:r>
            <a:r>
              <a:rPr sz="24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Corridor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>
          <a:xfrm>
            <a:off x="8842248" y="6108192"/>
            <a:ext cx="210312" cy="276999"/>
          </a:xfrm>
        </p:spPr>
        <p:txBody>
          <a:bodyPr/>
          <a:lstStyle/>
          <a:p>
            <a:fld id="{FE0794D7-5F6C-4BC5-B668-E964E42AFA3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3" y="744371"/>
            <a:ext cx="4392558" cy="568383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 rot="655610">
            <a:off x="800103" y="3561062"/>
            <a:ext cx="1659007" cy="2972652"/>
          </a:xfrm>
          <a:custGeom>
            <a:avLst/>
            <a:gdLst/>
            <a:ahLst/>
            <a:cxnLst/>
            <a:rect l="l" t="t" r="r" b="b"/>
            <a:pathLst>
              <a:path w="1750695" h="2552065">
                <a:moveTo>
                  <a:pt x="1465951" y="0"/>
                </a:moveTo>
                <a:lnTo>
                  <a:pt x="1405416" y="5655"/>
                </a:lnTo>
                <a:lnTo>
                  <a:pt x="1341183" y="21513"/>
                </a:lnTo>
                <a:lnTo>
                  <a:pt x="1273720" y="47208"/>
                </a:lnTo>
                <a:lnTo>
                  <a:pt x="1238923" y="63630"/>
                </a:lnTo>
                <a:lnTo>
                  <a:pt x="1203494" y="82372"/>
                </a:lnTo>
                <a:lnTo>
                  <a:pt x="1167490" y="103391"/>
                </a:lnTo>
                <a:lnTo>
                  <a:pt x="1130971" y="126638"/>
                </a:lnTo>
                <a:lnTo>
                  <a:pt x="1093994" y="152069"/>
                </a:lnTo>
                <a:lnTo>
                  <a:pt x="1056619" y="179638"/>
                </a:lnTo>
                <a:lnTo>
                  <a:pt x="1018903" y="209299"/>
                </a:lnTo>
                <a:lnTo>
                  <a:pt x="980905" y="241005"/>
                </a:lnTo>
                <a:lnTo>
                  <a:pt x="942683" y="274711"/>
                </a:lnTo>
                <a:lnTo>
                  <a:pt x="904296" y="310372"/>
                </a:lnTo>
                <a:lnTo>
                  <a:pt x="865801" y="347940"/>
                </a:lnTo>
                <a:lnTo>
                  <a:pt x="827258" y="387371"/>
                </a:lnTo>
                <a:lnTo>
                  <a:pt x="788726" y="428617"/>
                </a:lnTo>
                <a:lnTo>
                  <a:pt x="750261" y="471634"/>
                </a:lnTo>
                <a:lnTo>
                  <a:pt x="711923" y="516376"/>
                </a:lnTo>
                <a:lnTo>
                  <a:pt x="673769" y="562796"/>
                </a:lnTo>
                <a:lnTo>
                  <a:pt x="635859" y="610848"/>
                </a:lnTo>
                <a:lnTo>
                  <a:pt x="598251" y="660488"/>
                </a:lnTo>
                <a:lnTo>
                  <a:pt x="561004" y="711668"/>
                </a:lnTo>
                <a:lnTo>
                  <a:pt x="524174" y="764342"/>
                </a:lnTo>
                <a:lnTo>
                  <a:pt x="487822" y="818466"/>
                </a:lnTo>
                <a:lnTo>
                  <a:pt x="452005" y="873993"/>
                </a:lnTo>
                <a:lnTo>
                  <a:pt x="416781" y="930876"/>
                </a:lnTo>
                <a:lnTo>
                  <a:pt x="382210" y="989071"/>
                </a:lnTo>
                <a:lnTo>
                  <a:pt x="348711" y="1047890"/>
                </a:lnTo>
                <a:lnTo>
                  <a:pt x="316675" y="1106628"/>
                </a:lnTo>
                <a:lnTo>
                  <a:pt x="286112" y="1165211"/>
                </a:lnTo>
                <a:lnTo>
                  <a:pt x="257033" y="1223565"/>
                </a:lnTo>
                <a:lnTo>
                  <a:pt x="229449" y="1281618"/>
                </a:lnTo>
                <a:lnTo>
                  <a:pt x="203371" y="1339296"/>
                </a:lnTo>
                <a:lnTo>
                  <a:pt x="178810" y="1396526"/>
                </a:lnTo>
                <a:lnTo>
                  <a:pt x="155778" y="1453233"/>
                </a:lnTo>
                <a:lnTo>
                  <a:pt x="134286" y="1509345"/>
                </a:lnTo>
                <a:lnTo>
                  <a:pt x="114344" y="1564788"/>
                </a:lnTo>
                <a:lnTo>
                  <a:pt x="95963" y="1619489"/>
                </a:lnTo>
                <a:lnTo>
                  <a:pt x="79155" y="1673374"/>
                </a:lnTo>
                <a:lnTo>
                  <a:pt x="63930" y="1726369"/>
                </a:lnTo>
                <a:lnTo>
                  <a:pt x="50301" y="1778402"/>
                </a:lnTo>
                <a:lnTo>
                  <a:pt x="38277" y="1829399"/>
                </a:lnTo>
                <a:lnTo>
                  <a:pt x="27870" y="1879286"/>
                </a:lnTo>
                <a:lnTo>
                  <a:pt x="19091" y="1927990"/>
                </a:lnTo>
                <a:lnTo>
                  <a:pt x="11950" y="1975438"/>
                </a:lnTo>
                <a:lnTo>
                  <a:pt x="6460" y="2021555"/>
                </a:lnTo>
                <a:lnTo>
                  <a:pt x="2631" y="2066269"/>
                </a:lnTo>
                <a:lnTo>
                  <a:pt x="474" y="2109506"/>
                </a:lnTo>
                <a:lnTo>
                  <a:pt x="0" y="2151193"/>
                </a:lnTo>
                <a:lnTo>
                  <a:pt x="1220" y="2191256"/>
                </a:lnTo>
                <a:lnTo>
                  <a:pt x="4145" y="2229622"/>
                </a:lnTo>
                <a:lnTo>
                  <a:pt x="15156" y="2300968"/>
                </a:lnTo>
                <a:lnTo>
                  <a:pt x="33121" y="2364644"/>
                </a:lnTo>
                <a:lnTo>
                  <a:pt x="58128" y="2420062"/>
                </a:lnTo>
                <a:lnTo>
                  <a:pt x="90265" y="2466634"/>
                </a:lnTo>
                <a:lnTo>
                  <a:pt x="129622" y="2503773"/>
                </a:lnTo>
                <a:lnTo>
                  <a:pt x="176022" y="2530765"/>
                </a:lnTo>
                <a:lnTo>
                  <a:pt x="227762" y="2546619"/>
                </a:lnTo>
                <a:lnTo>
                  <a:pt x="284133" y="2551535"/>
                </a:lnTo>
                <a:lnTo>
                  <a:pt x="313909" y="2550006"/>
                </a:lnTo>
                <a:lnTo>
                  <a:pt x="376352" y="2539203"/>
                </a:lnTo>
                <a:lnTo>
                  <a:pt x="442259" y="2518380"/>
                </a:lnTo>
                <a:lnTo>
                  <a:pt x="511162" y="2487905"/>
                </a:lnTo>
                <a:lnTo>
                  <a:pt x="546591" y="2469162"/>
                </a:lnTo>
                <a:lnTo>
                  <a:pt x="582595" y="2448144"/>
                </a:lnTo>
                <a:lnTo>
                  <a:pt x="619114" y="2424896"/>
                </a:lnTo>
                <a:lnTo>
                  <a:pt x="656090" y="2399465"/>
                </a:lnTo>
                <a:lnTo>
                  <a:pt x="693466" y="2371896"/>
                </a:lnTo>
                <a:lnTo>
                  <a:pt x="731181" y="2342236"/>
                </a:lnTo>
                <a:lnTo>
                  <a:pt x="769179" y="2310529"/>
                </a:lnTo>
                <a:lnTo>
                  <a:pt x="807401" y="2276823"/>
                </a:lnTo>
                <a:lnTo>
                  <a:pt x="845788" y="2241163"/>
                </a:lnTo>
                <a:lnTo>
                  <a:pt x="884282" y="2203594"/>
                </a:lnTo>
                <a:lnTo>
                  <a:pt x="922824" y="2164164"/>
                </a:lnTo>
                <a:lnTo>
                  <a:pt x="961357" y="2122917"/>
                </a:lnTo>
                <a:lnTo>
                  <a:pt x="999821" y="2079900"/>
                </a:lnTo>
                <a:lnTo>
                  <a:pt x="1038159" y="2035159"/>
                </a:lnTo>
                <a:lnTo>
                  <a:pt x="1076312" y="1988739"/>
                </a:lnTo>
                <a:lnTo>
                  <a:pt x="1114221" y="1940686"/>
                </a:lnTo>
                <a:lnTo>
                  <a:pt x="1151829" y="1891047"/>
                </a:lnTo>
                <a:lnTo>
                  <a:pt x="1189077" y="1839867"/>
                </a:lnTo>
                <a:lnTo>
                  <a:pt x="1225906" y="1787192"/>
                </a:lnTo>
                <a:lnTo>
                  <a:pt x="1262258" y="1733069"/>
                </a:lnTo>
                <a:lnTo>
                  <a:pt x="1298075" y="1677542"/>
                </a:lnTo>
                <a:lnTo>
                  <a:pt x="1333298" y="1620658"/>
                </a:lnTo>
                <a:lnTo>
                  <a:pt x="1367870" y="1562463"/>
                </a:lnTo>
                <a:lnTo>
                  <a:pt x="1401369" y="1503644"/>
                </a:lnTo>
                <a:lnTo>
                  <a:pt x="1433406" y="1444907"/>
                </a:lnTo>
                <a:lnTo>
                  <a:pt x="1463971" y="1386324"/>
                </a:lnTo>
                <a:lnTo>
                  <a:pt x="1493050" y="1327969"/>
                </a:lnTo>
                <a:lnTo>
                  <a:pt x="1520635" y="1269916"/>
                </a:lnTo>
                <a:lnTo>
                  <a:pt x="1546713" y="1212238"/>
                </a:lnTo>
                <a:lnTo>
                  <a:pt x="1571274" y="1155009"/>
                </a:lnTo>
                <a:lnTo>
                  <a:pt x="1594306" y="1098301"/>
                </a:lnTo>
                <a:lnTo>
                  <a:pt x="1615799" y="1042189"/>
                </a:lnTo>
                <a:lnTo>
                  <a:pt x="1635742" y="986746"/>
                </a:lnTo>
                <a:lnTo>
                  <a:pt x="1654122" y="932046"/>
                </a:lnTo>
                <a:lnTo>
                  <a:pt x="1670930" y="878161"/>
                </a:lnTo>
                <a:lnTo>
                  <a:pt x="1686155" y="825165"/>
                </a:lnTo>
                <a:lnTo>
                  <a:pt x="1699784" y="773132"/>
                </a:lnTo>
                <a:lnTo>
                  <a:pt x="1711808" y="722135"/>
                </a:lnTo>
                <a:lnTo>
                  <a:pt x="1722215" y="672248"/>
                </a:lnTo>
                <a:lnTo>
                  <a:pt x="1730994" y="623544"/>
                </a:lnTo>
                <a:lnTo>
                  <a:pt x="1738134" y="576097"/>
                </a:lnTo>
                <a:lnTo>
                  <a:pt x="1743624" y="529979"/>
                </a:lnTo>
                <a:lnTo>
                  <a:pt x="1747453" y="485265"/>
                </a:lnTo>
                <a:lnTo>
                  <a:pt x="1749610" y="442028"/>
                </a:lnTo>
                <a:lnTo>
                  <a:pt x="1750083" y="400341"/>
                </a:lnTo>
                <a:lnTo>
                  <a:pt x="1748863" y="360278"/>
                </a:lnTo>
                <a:lnTo>
                  <a:pt x="1745937" y="321912"/>
                </a:lnTo>
                <a:lnTo>
                  <a:pt x="1734925" y="250566"/>
                </a:lnTo>
                <a:lnTo>
                  <a:pt x="1716960" y="186890"/>
                </a:lnTo>
                <a:lnTo>
                  <a:pt x="1691952" y="131473"/>
                </a:lnTo>
                <a:lnTo>
                  <a:pt x="1659814" y="84901"/>
                </a:lnTo>
                <a:lnTo>
                  <a:pt x="1620458" y="47762"/>
                </a:lnTo>
                <a:lnTo>
                  <a:pt x="1574058" y="20770"/>
                </a:lnTo>
                <a:lnTo>
                  <a:pt x="1522320" y="4915"/>
                </a:lnTo>
                <a:lnTo>
                  <a:pt x="1465951" y="0"/>
                </a:lnTo>
                <a:close/>
              </a:path>
            </a:pathLst>
          </a:custGeom>
          <a:solidFill>
            <a:schemeClr val="accent5">
              <a:lumMod val="75000"/>
              <a:alpha val="34115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4" name="Group 63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65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73" name="Picture 72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74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70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71" name="Picture 70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69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81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3"/>
          <p:cNvSpPr txBox="1"/>
          <p:nvPr/>
        </p:nvSpPr>
        <p:spPr>
          <a:xfrm>
            <a:off x="366281" y="928245"/>
            <a:ext cx="6662668" cy="57682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475" algn="l"/>
              </a:tabLst>
            </a:pPr>
            <a:r>
              <a:rPr lang="en-US" sz="2000" b="1" u="sng" spc="-10" dirty="0" smtClean="0">
                <a:latin typeface="Calibri"/>
                <a:cs typeface="Calibri"/>
              </a:rPr>
              <a:t>Why BUS RAPID TRANSIT ?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Same or better travel times than Rail (with crossing gates)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Right sized solution for projected ridership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Greater Flexibility than Rail (vehicles can go off corridor)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Federal &amp; State Funding Opportunity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Helps Corridor Increase Ridership towards future rail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Implements elements needed for rail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Iconic Stations that encourage Economic Development and Transit Oriented Development (TOD)</a:t>
            </a:r>
          </a:p>
          <a:p>
            <a:pPr marL="3556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Major improvements at Dadeland South to Provide Easy Transfer</a:t>
            </a:r>
          </a:p>
          <a:p>
            <a:pPr marL="3556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Affordable </a:t>
            </a:r>
            <a:r>
              <a:rPr lang="en-US" b="1" spc="-10" dirty="0">
                <a:cs typeface="Calibri"/>
              </a:rPr>
              <a:t>(20% of the capital cost of Rail and 25% of the O&amp;M)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Begin Operation in 3 to 4 Years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Minimal impact during construction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endParaRPr lang="en-US" b="1" spc="-10" dirty="0" smtClean="0">
              <a:cs typeface="Calibri"/>
            </a:endParaRPr>
          </a:p>
        </p:txBody>
      </p:sp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 Recommended Alternative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674">
            <a:off x="6477873" y="1198311"/>
            <a:ext cx="2260985" cy="2871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88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Federal Capital Investment Grant  (CIG) Process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044575"/>
            <a:ext cx="6480175" cy="53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104457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(BRT)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614785" y="1042316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(HRT)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637214" y="1042316"/>
            <a:ext cx="1676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Bus Rapid Transit (BRT)</a:t>
            </a:r>
            <a:endParaRPr lang="en-US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580815" y="1042315"/>
            <a:ext cx="17327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Heavy Rail Transit (HRT)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652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hart 36"/>
          <p:cNvGraphicFramePr>
            <a:graphicFrameLocks/>
          </p:cNvGraphicFramePr>
          <p:nvPr>
            <p:extLst/>
          </p:nvPr>
        </p:nvGraphicFramePr>
        <p:xfrm>
          <a:off x="-27432" y="786383"/>
          <a:ext cx="9090056" cy="5396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7200" y="6182762"/>
            <a:ext cx="8460297" cy="218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ktiv Grotesk Trial" panose="020B0504020202020204" pitchFamily="34" charset="0"/>
              </a:rPr>
              <a:t>Demonstration of FTA Cost effectiveness analysis</a:t>
            </a:r>
          </a:p>
        </p:txBody>
      </p:sp>
      <p:sp>
        <p:nvSpPr>
          <p:cNvPr id="10" name="object 31"/>
          <p:cNvSpPr/>
          <p:nvPr/>
        </p:nvSpPr>
        <p:spPr>
          <a:xfrm>
            <a:off x="0" y="88391"/>
            <a:ext cx="8082951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17060" y="242344"/>
            <a:ext cx="9126940" cy="4597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900" b="1" i="0">
                <a:solidFill>
                  <a:srgbClr val="0084C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kern="0" spc="-10" dirty="0" smtClean="0">
                <a:solidFill>
                  <a:prstClr val="white"/>
                </a:solidFill>
                <a:latin typeface="Calibri"/>
                <a:cs typeface="Calibri"/>
              </a:rPr>
              <a:t>  Preliminary Benefit Cost Analysis</a:t>
            </a:r>
            <a:endParaRPr lang="en-US" kern="0" spc="-5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9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13" name="Picture 12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14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15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18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    SOUTH CORRIDOR</a:t>
                </a:r>
              </a:p>
            </p:txBody>
          </p:sp>
        </p:grpSp>
      </p:grpSp>
      <p:sp>
        <p:nvSpPr>
          <p:cNvPr id="38" name="Line Callout 3 (No Border) 37"/>
          <p:cNvSpPr/>
          <p:nvPr/>
        </p:nvSpPr>
        <p:spPr>
          <a:xfrm>
            <a:off x="5371164" y="2839073"/>
            <a:ext cx="1316022" cy="488835"/>
          </a:xfrm>
          <a:prstGeom prst="callout3">
            <a:avLst>
              <a:gd name="adj1" fmla="val 45250"/>
              <a:gd name="adj2" fmla="val 10774"/>
              <a:gd name="adj3" fmla="val 43691"/>
              <a:gd name="adj4" fmla="val -10877"/>
              <a:gd name="adj5" fmla="val 40880"/>
              <a:gd name="adj6" fmla="val -14193"/>
              <a:gd name="adj7" fmla="val 35956"/>
              <a:gd name="adj8" fmla="val -179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($9.99 per rider)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83292" y="2907336"/>
            <a:ext cx="8229599" cy="11507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38481" y="4341263"/>
            <a:ext cx="8229599" cy="115070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370455" y="2377789"/>
            <a:ext cx="3618153" cy="298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Effective</a:t>
            </a:r>
          </a:p>
        </p:txBody>
      </p:sp>
      <p:sp>
        <p:nvSpPr>
          <p:cNvPr id="48" name="Up Arrow 47"/>
          <p:cNvSpPr/>
          <p:nvPr/>
        </p:nvSpPr>
        <p:spPr>
          <a:xfrm>
            <a:off x="3980872" y="2772845"/>
            <a:ext cx="335280" cy="499122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48641" y="1305561"/>
            <a:ext cx="8229599" cy="3884371"/>
          </a:xfrm>
          <a:prstGeom prst="line">
            <a:avLst/>
          </a:prstGeom>
          <a:ln w="38100">
            <a:solidFill>
              <a:srgbClr val="0070C0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7053011" y="1313180"/>
            <a:ext cx="0" cy="399796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/>
          <p:cNvSpPr/>
          <p:nvPr/>
        </p:nvSpPr>
        <p:spPr>
          <a:xfrm>
            <a:off x="6980731" y="2835858"/>
            <a:ext cx="161411" cy="186548"/>
          </a:xfrm>
          <a:prstGeom prst="flowChartConnector">
            <a:avLst/>
          </a:prstGeom>
          <a:solidFill>
            <a:srgbClr val="FF0000">
              <a:alpha val="63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59661" y="3665165"/>
            <a:ext cx="1961573" cy="1344802"/>
            <a:chOff x="5101678" y="2778845"/>
            <a:chExt cx="1961573" cy="1344802"/>
          </a:xfrm>
        </p:grpSpPr>
        <p:sp>
          <p:nvSpPr>
            <p:cNvPr id="54" name="Rectangle 53"/>
            <p:cNvSpPr/>
            <p:nvPr/>
          </p:nvSpPr>
          <p:spPr>
            <a:xfrm>
              <a:off x="5101678" y="3464913"/>
              <a:ext cx="1961573" cy="658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 Cost Effective</a:t>
              </a:r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5812905" y="2778845"/>
              <a:ext cx="365760" cy="56063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6" name="Line Callout 3 (No Border) 55"/>
          <p:cNvSpPr/>
          <p:nvPr/>
        </p:nvSpPr>
        <p:spPr>
          <a:xfrm>
            <a:off x="7467600" y="3778365"/>
            <a:ext cx="1316022" cy="488835"/>
          </a:xfrm>
          <a:prstGeom prst="callout3">
            <a:avLst>
              <a:gd name="adj1" fmla="val 62174"/>
              <a:gd name="adj2" fmla="val 17806"/>
              <a:gd name="adj3" fmla="val 79322"/>
              <a:gd name="adj4" fmla="val 10215"/>
              <a:gd name="adj5" fmla="val 96330"/>
              <a:gd name="adj6" fmla="val 2846"/>
              <a:gd name="adj7" fmla="val 112337"/>
              <a:gd name="adj8" fmla="val -292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Ridership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42142" y="2497304"/>
            <a:ext cx="1434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HRT (at Grade)</a:t>
            </a:r>
          </a:p>
        </p:txBody>
      </p:sp>
      <p:sp>
        <p:nvSpPr>
          <p:cNvPr id="36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fld id="{0A0507A8-56FD-4D74-A8C6-B73A80860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4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white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63" name="Picture 62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64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60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61" name="Picture 60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59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SMARTSouth@miamidade.gov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  BRT and HRT </a:t>
            </a:r>
            <a:r>
              <a:rPr lang="en-US" sz="2800" spc="-5" dirty="0">
                <a:solidFill>
                  <a:schemeClr val="bg1"/>
                </a:solidFill>
                <a:latin typeface="+mj-lt"/>
                <a:cs typeface="Calibri"/>
              </a:rPr>
              <a:t>use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 of Conceptual Financial Plan Funds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    SOUTH CORRIDOR</a:t>
                </a: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white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SMARTSouth@miamidade.gov 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46A947-23B4-4B40-A65F-977C3A2200F5}"/>
              </a:ext>
            </a:extLst>
          </p:cNvPr>
          <p:cNvSpPr txBox="1"/>
          <p:nvPr/>
        </p:nvSpPr>
        <p:spPr>
          <a:xfrm>
            <a:off x="3810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Rapid Transit Corridor Conceptual Financial Plan funding available for </a:t>
            </a:r>
          </a:p>
          <a:p>
            <a:pPr algn="ctr"/>
            <a:r>
              <a:rPr lang="en-US" dirty="0"/>
              <a:t>Capital, Financing, O&amp;M and Replacement over 40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377F06-C476-4EB0-B3FA-0F8AFCDCE262}"/>
              </a:ext>
            </a:extLst>
          </p:cNvPr>
          <p:cNvSpPr txBox="1"/>
          <p:nvPr/>
        </p:nvSpPr>
        <p:spPr>
          <a:xfrm>
            <a:off x="473075" y="1675954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$8.457 billion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C8D29755-6230-4C34-B1E4-695722D35B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614932"/>
              </p:ext>
            </p:extLst>
          </p:nvPr>
        </p:nvGraphicFramePr>
        <p:xfrm>
          <a:off x="1028700" y="2103438"/>
          <a:ext cx="7161213" cy="180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Worksheet" r:id="rId9" imgW="4533961" imgH="1142959" progId="Excel.Sheet.12">
                  <p:embed/>
                </p:oleObj>
              </mc:Choice>
              <mc:Fallback>
                <p:oleObj name="Worksheet" r:id="rId9" imgW="4533961" imgH="11429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8700" y="2103438"/>
                        <a:ext cx="7161213" cy="180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="" xmlns:a16="http://schemas.microsoft.com/office/drawing/2014/main" id="{828BDCE8-FCC8-49C3-B141-1A22A426C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382350"/>
              </p:ext>
            </p:extLst>
          </p:nvPr>
        </p:nvGraphicFramePr>
        <p:xfrm>
          <a:off x="1044575" y="4078288"/>
          <a:ext cx="70104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Worksheet" r:id="rId12" imgW="4438498" imgH="571663" progId="Excel.Sheet.12">
                  <p:embed/>
                </p:oleObj>
              </mc:Choice>
              <mc:Fallback>
                <p:oleObj name="Worksheet" r:id="rId12" imgW="4438498" imgH="5716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44575" y="4078288"/>
                        <a:ext cx="70104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="" xmlns:a16="http://schemas.microsoft.com/office/drawing/2014/main" id="{462F5005-D04A-4ED2-8880-51EC74262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108962"/>
              </p:ext>
            </p:extLst>
          </p:nvPr>
        </p:nvGraphicFramePr>
        <p:xfrm>
          <a:off x="1092200" y="5135563"/>
          <a:ext cx="701040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Worksheet" r:id="rId15" imgW="4438498" imgH="790629" progId="Excel.Sheet.12">
                  <p:embed/>
                </p:oleObj>
              </mc:Choice>
              <mc:Fallback>
                <p:oleObj name="Worksheet" r:id="rId15" imgW="4438498" imgH="7906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2200" y="5135563"/>
                        <a:ext cx="7010400" cy="124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88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  BRT and HRT </a:t>
            </a:r>
            <a:r>
              <a:rPr lang="en-US" sz="2800" spc="-5" dirty="0">
                <a:solidFill>
                  <a:schemeClr val="bg1"/>
                </a:solidFill>
                <a:latin typeface="+mj-lt"/>
                <a:cs typeface="Calibri"/>
              </a:rPr>
              <a:t>use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 of Conceptual Financial Plan Funds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    SOUTH CORRIDOR</a:t>
                </a: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24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white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SMARTSouth@miamidade.gov </a:t>
                </a:r>
              </a:p>
            </p:txBody>
          </p:sp>
        </p:grpSp>
      </p:grpSp>
      <p:graphicFrame>
        <p:nvGraphicFramePr>
          <p:cNvPr id="43" name="Object 42">
            <a:extLst>
              <a:ext uri="{FF2B5EF4-FFF2-40B4-BE49-F238E27FC236}">
                <a16:creationId xmlns="" xmlns:a16="http://schemas.microsoft.com/office/drawing/2014/main" id="{462F5005-D04A-4ED2-8880-51EC74262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282286"/>
              </p:ext>
            </p:extLst>
          </p:nvPr>
        </p:nvGraphicFramePr>
        <p:xfrm>
          <a:off x="1155940" y="1143000"/>
          <a:ext cx="70104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Worksheet" r:id="rId9" imgW="4438498" imgH="333225" progId="Excel.Sheet.12">
                  <p:embed/>
                </p:oleObj>
              </mc:Choice>
              <mc:Fallback>
                <p:oleObj name="Worksheet" r:id="rId9" imgW="4438498" imgH="3332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55940" y="1143000"/>
                        <a:ext cx="7010400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="" xmlns:a16="http://schemas.microsoft.com/office/drawing/2014/main" id="{2D0389AE-6A09-4CCC-ADF9-FA0E5B973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990419"/>
              </p:ext>
            </p:extLst>
          </p:nvPr>
        </p:nvGraphicFramePr>
        <p:xfrm>
          <a:off x="1155940" y="1935560"/>
          <a:ext cx="7010400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" name="Worksheet" r:id="rId12" imgW="4438498" imgH="742868" progId="Excel.Sheet.12">
                  <p:embed/>
                </p:oleObj>
              </mc:Choice>
              <mc:Fallback>
                <p:oleObj name="Worksheet" r:id="rId12" imgW="4438498" imgH="7428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55940" y="1935560"/>
                        <a:ext cx="7010400" cy="116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="" xmlns:a16="http://schemas.microsoft.com/office/drawing/2014/main" id="{23139333-4C31-4F04-841F-F04DC49098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928991"/>
              </p:ext>
            </p:extLst>
          </p:nvPr>
        </p:nvGraphicFramePr>
        <p:xfrm>
          <a:off x="685800" y="3233246"/>
          <a:ext cx="7610475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" name="Worksheet" r:id="rId15" imgW="4819620" imgH="1171616" progId="Excel.Sheet.12">
                  <p:embed/>
                </p:oleObj>
              </mc:Choice>
              <mc:Fallback>
                <p:oleObj name="Worksheet" r:id="rId15" imgW="4819620" imgH="11716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5800" y="3233246"/>
                        <a:ext cx="7610475" cy="184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981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00303" y="6112885"/>
            <a:ext cx="2057400" cy="273844"/>
          </a:xfrm>
          <a:prstGeom prst="rect">
            <a:avLst/>
          </a:prstGeom>
        </p:spPr>
        <p:txBody>
          <a:bodyPr/>
          <a:lstStyle/>
          <a:p>
            <a:pPr algn="r"/>
            <a:fld id="{2F40C301-226B-4F19-AACF-C0CED1553158}" type="slidenum">
              <a:rPr lang="en-US">
                <a:solidFill>
                  <a:prstClr val="black">
                    <a:tint val="75000"/>
                  </a:prstClr>
                </a:solidFill>
              </a:rPr>
              <a:pPr algn="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0" y="678"/>
            <a:ext cx="9144000" cy="91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rgbClr val="0084C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spc="-5" dirty="0">
                <a:solidFill>
                  <a:schemeClr val="bg1"/>
                </a:solidFill>
                <a:latin typeface="+mj-lt"/>
                <a:cs typeface="Calibri"/>
              </a:rPr>
              <a:t>  </a:t>
            </a:r>
            <a:r>
              <a:rPr lang="en-US" sz="2800" kern="0" spc="-5" dirty="0" smtClean="0">
                <a:solidFill>
                  <a:schemeClr val="bg1"/>
                </a:solidFill>
                <a:latin typeface="+mj-lt"/>
                <a:cs typeface="Calibri"/>
              </a:rPr>
              <a:t>Reserves Available for SMART Plan </a:t>
            </a:r>
            <a:r>
              <a:rPr lang="en-US" sz="2800" kern="0" dirty="0" smtClean="0">
                <a:solidFill>
                  <a:schemeClr val="bg1"/>
                </a:solidFill>
                <a:latin typeface="+mj-lt"/>
                <a:cs typeface="Calibri"/>
              </a:rPr>
              <a:t>(Over 40 Years)</a:t>
            </a:r>
          </a:p>
          <a:p>
            <a:pPr marL="12700">
              <a:spcBef>
                <a:spcPts val="100"/>
              </a:spcBef>
            </a:pPr>
            <a:r>
              <a:rPr lang="en-US" sz="2800" kern="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2800" kern="0" dirty="0" smtClean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2800" i="1" kern="0" dirty="0" smtClean="0">
                <a:solidFill>
                  <a:schemeClr val="bg1"/>
                </a:solidFill>
                <a:latin typeface="+mj-lt"/>
                <a:cs typeface="Calibri"/>
              </a:rPr>
              <a:t>– After South Corridor </a:t>
            </a:r>
            <a:endParaRPr lang="en-US" sz="2800" i="1" kern="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76666"/>
          <a:stretch/>
        </p:blipFill>
        <p:spPr>
          <a:xfrm>
            <a:off x="0" y="1905000"/>
            <a:ext cx="9144000" cy="304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9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17" name="Picture 16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18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14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13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    SOUTH CORRIDOR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white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28" name="Picture 27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29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lang="en-US" b="1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spcBef>
                      <a:spcPts val="55"/>
                    </a:spcBef>
                  </a:pP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prstClr val="white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prstClr val="white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spcBef>
                    <a:spcPts val="55"/>
                  </a:spcBef>
                </a:pPr>
                <a:r>
                  <a:rPr lang="en-US" b="1" dirty="0">
                    <a:solidFill>
                      <a:prstClr val="white"/>
                    </a:solidFill>
                    <a:latin typeface="Calibri Light"/>
                    <a:cs typeface="Calibri Light"/>
                  </a:rPr>
                  <a:t>  SMARTSouth@miamidade.gov 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666" t="24685" r="4167" b="-993"/>
          <a:stretch/>
        </p:blipFill>
        <p:spPr>
          <a:xfrm>
            <a:off x="513460" y="2498277"/>
            <a:ext cx="8610600" cy="3445323"/>
          </a:xfrm>
          <a:prstGeom prst="rect">
            <a:avLst/>
          </a:prstGeom>
        </p:spPr>
      </p:pic>
      <p:cxnSp>
        <p:nvCxnSpPr>
          <p:cNvPr id="48" name="Straight Connector 47"/>
          <p:cNvCxnSpPr>
            <a:stCxn id="41" idx="0"/>
          </p:cNvCxnSpPr>
          <p:nvPr/>
        </p:nvCxnSpPr>
        <p:spPr>
          <a:xfrm>
            <a:off x="4572000" y="1905000"/>
            <a:ext cx="0" cy="420251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9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 FTA CIG Funding Program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27767" y="5606266"/>
            <a:ext cx="7239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Federal funding available: </a:t>
            </a:r>
            <a:r>
              <a:rPr lang="en-US" sz="2400" b="1" dirty="0" smtClean="0"/>
              <a:t>$2.3 billion per year</a:t>
            </a: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143000"/>
            <a:ext cx="693657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Approved </a:t>
            </a:r>
            <a:r>
              <a:rPr lang="en-US" b="1" dirty="0"/>
              <a:t>versus actual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14 </a:t>
            </a:r>
            <a:r>
              <a:rPr lang="en-US" dirty="0"/>
              <a:t>current FFGAs with </a:t>
            </a:r>
            <a:r>
              <a:rPr lang="en-US" dirty="0" smtClean="0"/>
              <a:t>a total of $12,347.27 </a:t>
            </a:r>
            <a:r>
              <a:rPr lang="en-US" dirty="0"/>
              <a:t>M </a:t>
            </a:r>
            <a:r>
              <a:rPr lang="en-US" dirty="0" smtClean="0"/>
              <a:t>recommended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</a:t>
            </a:r>
            <a:r>
              <a:rPr lang="en-US" dirty="0"/>
              <a:t>6,300.34 M appropriated thru </a:t>
            </a:r>
            <a:r>
              <a:rPr lang="en-US" dirty="0" smtClean="0"/>
              <a:t>FY17</a:t>
            </a:r>
          </a:p>
          <a:p>
            <a:r>
              <a:rPr lang="en-US" dirty="0"/>
              <a:t> </a:t>
            </a:r>
          </a:p>
          <a:p>
            <a:r>
              <a:rPr lang="en-US" b="1" dirty="0" smtClean="0"/>
              <a:t>Approved </a:t>
            </a:r>
            <a:r>
              <a:rPr lang="en-US" b="1" dirty="0"/>
              <a:t>with $</a:t>
            </a:r>
            <a:r>
              <a:rPr lang="en-US" b="1" dirty="0" smtClean="0"/>
              <a:t>0 (FY 2018)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/>
              <a:t>projects, the Peninsula </a:t>
            </a:r>
            <a:r>
              <a:rPr lang="en-US" dirty="0" smtClean="0"/>
              <a:t>Corridor (requesting $647M) and Maryland </a:t>
            </a:r>
          </a:p>
          <a:p>
            <a:r>
              <a:rPr lang="en-US" dirty="0"/>
              <a:t>	</a:t>
            </a:r>
            <a:r>
              <a:rPr lang="en-US" dirty="0" smtClean="0"/>
              <a:t>Purple Line (requesting $900M)</a:t>
            </a:r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In Pipeline: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</a:t>
            </a:r>
            <a:r>
              <a:rPr lang="en-US" dirty="0"/>
              <a:t>Starts – 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Core </a:t>
            </a:r>
            <a:r>
              <a:rPr lang="en-US" dirty="0"/>
              <a:t>Capacity –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</a:t>
            </a:r>
            <a:r>
              <a:rPr lang="en-US" dirty="0"/>
              <a:t>Starts – 32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66281" y="1066800"/>
            <a:ext cx="8263512" cy="40446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475" algn="l"/>
              </a:tabLst>
            </a:pPr>
            <a:endParaRPr lang="en-US" sz="2400" spc="-1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sz="2000" b="1" spc="-10" dirty="0" smtClean="0">
                <a:cs typeface="Calibri"/>
              </a:rPr>
              <a:t>Small </a:t>
            </a:r>
            <a:r>
              <a:rPr lang="en-US" sz="2000" b="1" spc="-10" dirty="0">
                <a:cs typeface="Calibri"/>
              </a:rPr>
              <a:t>Starts program is geared toward faster </a:t>
            </a:r>
            <a:r>
              <a:rPr lang="en-US" sz="2000" b="1" spc="-10" dirty="0" smtClean="0">
                <a:cs typeface="Calibri"/>
              </a:rPr>
              <a:t>delivery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sz="2000" b="1" spc="-10" dirty="0" smtClean="0">
                <a:cs typeface="Calibri"/>
              </a:rPr>
              <a:t>Project </a:t>
            </a:r>
            <a:r>
              <a:rPr lang="en-US" sz="2000" b="1" spc="-10" dirty="0">
                <a:cs typeface="Calibri"/>
              </a:rPr>
              <a:t>Cost under </a:t>
            </a:r>
            <a:r>
              <a:rPr lang="en-US" sz="2000" b="1" spc="-10" dirty="0" smtClean="0">
                <a:cs typeface="Calibri"/>
              </a:rPr>
              <a:t>$300 million, lower federal funding support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sz="2000" b="1" dirty="0" smtClean="0">
                <a:cs typeface="Calibri"/>
              </a:rPr>
              <a:t>Opportunity </a:t>
            </a:r>
            <a:r>
              <a:rPr lang="en-US" sz="2000" b="1" dirty="0">
                <a:cs typeface="Calibri"/>
              </a:rPr>
              <a:t>to apply for federal funding in the coming </a:t>
            </a:r>
            <a:r>
              <a:rPr lang="en-US" sz="2000" b="1" dirty="0" smtClean="0">
                <a:cs typeface="Calibri"/>
              </a:rPr>
              <a:t>Fiscal Year 2019/2020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sz="2000" b="1" dirty="0" smtClean="0">
                <a:cs typeface="Calibri"/>
              </a:rPr>
              <a:t>Project </a:t>
            </a:r>
            <a:r>
              <a:rPr lang="en-US" sz="2000" b="1" dirty="0">
                <a:cs typeface="Calibri"/>
              </a:rPr>
              <a:t>delivery/start of operations as early as 3</a:t>
            </a:r>
            <a:r>
              <a:rPr lang="en-US" sz="2000" b="1" dirty="0" smtClean="0">
                <a:cs typeface="Calibri"/>
              </a:rPr>
              <a:t> to 4 years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sz="2000" b="1" dirty="0" smtClean="0">
                <a:cs typeface="Calibri"/>
              </a:rPr>
              <a:t>BRT implements stations and gate arms that are needed for future rail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sz="2000" b="1" dirty="0" smtClean="0">
                <a:cs typeface="Calibri"/>
              </a:rPr>
              <a:t>Recommendation: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endParaRPr lang="en-US" sz="2800" b="1" dirty="0" smtClean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 Current Federal Small Starts Opportunity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990600" y="45720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Selection of Bus Rapid Transit as the Locally Preferred Alternative (LPA)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57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9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13" name="Picture 12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14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1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18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0" name="object 31"/>
          <p:cNvSpPr/>
          <p:nvPr/>
        </p:nvSpPr>
        <p:spPr>
          <a:xfrm>
            <a:off x="0" y="88391"/>
            <a:ext cx="8082951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17060" y="242344"/>
            <a:ext cx="9126940" cy="4597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900" b="1" i="0">
                <a:solidFill>
                  <a:srgbClr val="0084C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kern="0" spc="-10" dirty="0" smtClean="0">
                <a:solidFill>
                  <a:schemeClr val="bg1"/>
                </a:solidFill>
                <a:latin typeface="Calibri"/>
                <a:cs typeface="Calibri"/>
              </a:rPr>
              <a:t>  Basic Facts</a:t>
            </a:r>
            <a:endParaRPr lang="en-US" kern="0" spc="-5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43106" y="856040"/>
            <a:ext cx="4152694" cy="5578391"/>
          </a:xfrm>
          <a:prstGeom prst="rect">
            <a:avLst/>
          </a:prstGeom>
        </p:spPr>
        <p:txBody>
          <a:bodyPr vert="horz" wrap="square" lIns="0" tIns="12700" rIns="0" bIns="0" rtlCol="0">
            <a:normAutofit lnSpcReduction="10000"/>
          </a:bodyPr>
          <a:lstStyle/>
          <a:p>
            <a:r>
              <a:rPr lang="en-US" sz="2000" b="1" dirty="0">
                <a:ea typeface="ＭＳ Ｐゴシック" pitchFamily="34" charset="-128"/>
              </a:rPr>
              <a:t>Length of </a:t>
            </a:r>
            <a:r>
              <a:rPr lang="en-US" sz="2000" b="1" dirty="0" smtClean="0">
                <a:ea typeface="ＭＳ Ｐゴシック" pitchFamily="34" charset="-128"/>
              </a:rPr>
              <a:t>Corridor</a:t>
            </a:r>
          </a:p>
          <a:p>
            <a:r>
              <a:rPr lang="en-US" sz="1600" dirty="0" smtClean="0">
                <a:ea typeface="ＭＳ Ｐゴシック" pitchFamily="34" charset="-128"/>
              </a:rPr>
              <a:t>- </a:t>
            </a:r>
            <a:r>
              <a:rPr lang="en-US" sz="1400" dirty="0" smtClean="0">
                <a:ea typeface="ＭＳ Ｐゴシック" pitchFamily="34" charset="-128"/>
              </a:rPr>
              <a:t>20 Miles exclusive transit right-of-way, parallel to US-1</a:t>
            </a:r>
            <a:endParaRPr lang="en-US" sz="1400" dirty="0">
              <a:ea typeface="ＭＳ Ｐゴシック" pitchFamily="34" charset="-128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ea typeface="ＭＳ Ｐゴシック" pitchFamily="34" charset="-128"/>
              </a:rPr>
              <a:t>Population</a:t>
            </a:r>
            <a:r>
              <a:rPr lang="en-US" sz="2200" b="1" dirty="0">
                <a:ea typeface="ＭＳ Ｐゴシック" pitchFamily="34" charset="-128"/>
              </a:rPr>
              <a:t> </a:t>
            </a:r>
            <a:endParaRPr lang="en-US" sz="2200" b="1" dirty="0" smtClean="0">
              <a:ea typeface="ＭＳ Ｐゴシック" pitchFamily="34" charset="-128"/>
            </a:endParaRP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89,040 (1/2-mile buffer)</a:t>
            </a: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326,000 </a:t>
            </a:r>
            <a:r>
              <a:rPr lang="en-US" sz="1400" dirty="0">
                <a:ea typeface="ＭＳ Ｐゴシック" pitchFamily="34" charset="-128"/>
              </a:rPr>
              <a:t>(</a:t>
            </a:r>
            <a:r>
              <a:rPr lang="en-US" sz="1400" dirty="0" smtClean="0">
                <a:ea typeface="ＭＳ Ｐゴシック" pitchFamily="34" charset="-128"/>
              </a:rPr>
              <a:t>2-mile buffer)</a:t>
            </a: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Density (population/square mile) = 4,450 based on ½-mile buffer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000" dirty="0" smtClean="0">
                <a:ea typeface="ＭＳ Ｐゴシック" pitchFamily="34" charset="-128"/>
              </a:rPr>
              <a:t>Source</a:t>
            </a:r>
            <a:r>
              <a:rPr lang="en-US" sz="1000" dirty="0">
                <a:ea typeface="ＭＳ Ｐゴシック" pitchFamily="34" charset="-128"/>
              </a:rPr>
              <a:t>: American Community </a:t>
            </a:r>
            <a:r>
              <a:rPr lang="en-US" sz="1000" dirty="0" smtClean="0">
                <a:ea typeface="ＭＳ Ｐゴシック" pitchFamily="34" charset="-128"/>
              </a:rPr>
              <a:t>Survey 2015</a:t>
            </a:r>
            <a:endParaRPr lang="en-US" sz="1000" dirty="0">
              <a:ea typeface="ＭＳ Ｐゴシック" pitchFamily="34" charset="-128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ea typeface="ＭＳ Ｐゴシック" pitchFamily="34" charset="-128"/>
              </a:rPr>
              <a:t>Employment</a:t>
            </a: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55,229 (1/2-mile radius)</a:t>
            </a: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87,000 (2-mile radius)</a:t>
            </a: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>
                <a:ea typeface="ＭＳ Ｐゴシック" pitchFamily="34" charset="-128"/>
              </a:rPr>
              <a:t>Density </a:t>
            </a:r>
            <a:r>
              <a:rPr lang="en-US" sz="1400" dirty="0" smtClean="0">
                <a:ea typeface="ＭＳ Ｐゴシック" pitchFamily="34" charset="-128"/>
              </a:rPr>
              <a:t>(employment/square </a:t>
            </a:r>
            <a:r>
              <a:rPr lang="en-US" sz="1400" dirty="0">
                <a:ea typeface="ＭＳ Ｐゴシック" pitchFamily="34" charset="-128"/>
              </a:rPr>
              <a:t>mile) = </a:t>
            </a:r>
            <a:r>
              <a:rPr lang="en-US" sz="1400" dirty="0" smtClean="0">
                <a:ea typeface="ＭＳ Ｐゴシック" pitchFamily="34" charset="-128"/>
              </a:rPr>
              <a:t>2,760 based on ½- mile buffer</a:t>
            </a:r>
            <a:endParaRPr lang="en-US" sz="1400" dirty="0">
              <a:ea typeface="ＭＳ Ｐゴシック" pitchFamily="34" charset="-128"/>
            </a:endParaRP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000" dirty="0" smtClean="0">
                <a:ea typeface="ＭＳ Ｐゴシック" pitchFamily="34" charset="-128"/>
              </a:rPr>
              <a:t>Source</a:t>
            </a:r>
            <a:r>
              <a:rPr lang="en-US" sz="1000" dirty="0">
                <a:ea typeface="ＭＳ Ｐゴシック" pitchFamily="34" charset="-128"/>
              </a:rPr>
              <a:t>: LEHD Origin-Destination Employment </a:t>
            </a:r>
            <a:r>
              <a:rPr lang="en-US" sz="1000" dirty="0" smtClean="0">
                <a:ea typeface="ＭＳ Ｐゴシック" pitchFamily="34" charset="-128"/>
              </a:rPr>
              <a:t>Statistics 2015</a:t>
            </a:r>
            <a:endParaRPr lang="en-US" sz="1000" dirty="0">
              <a:ea typeface="ＭＳ Ｐゴシック" pitchFamily="34" charset="-128"/>
            </a:endParaRPr>
          </a:p>
          <a:p>
            <a:pPr>
              <a:spcBef>
                <a:spcPts val="300"/>
              </a:spcBef>
            </a:pPr>
            <a:r>
              <a:rPr lang="en-US" sz="2000" b="1" dirty="0" smtClean="0">
                <a:ea typeface="ＭＳ Ｐゴシック" pitchFamily="34" charset="-128"/>
              </a:rPr>
              <a:t>Daily Traffic  </a:t>
            </a:r>
            <a:r>
              <a:rPr lang="en-US" sz="2000" b="1" dirty="0">
                <a:ea typeface="ＭＳ Ｐゴシック" pitchFamily="34" charset="-128"/>
              </a:rPr>
              <a:t>on  </a:t>
            </a:r>
            <a:r>
              <a:rPr lang="en-US" sz="2000" b="1" dirty="0" smtClean="0">
                <a:ea typeface="ＭＳ Ｐゴシック" pitchFamily="34" charset="-128"/>
              </a:rPr>
              <a:t>US-1 (AADT)</a:t>
            </a:r>
            <a:endParaRPr lang="en-US" sz="2000" b="1" dirty="0">
              <a:ea typeface="ＭＳ Ｐゴシック" pitchFamily="34" charset="-128"/>
            </a:endParaRP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28,000 to 95,000 vehicles 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ea typeface="ＭＳ Ｐゴシック" pitchFamily="34" charset="-128"/>
              </a:rPr>
              <a:t>Source: FDOT (2016) </a:t>
            </a:r>
            <a:r>
              <a:rPr lang="en-US" sz="1000" dirty="0" smtClean="0">
                <a:ea typeface="ＭＳ Ｐゴシック" pitchFamily="34" charset="-128"/>
              </a:rPr>
              <a:t>at South Terminus of </a:t>
            </a:r>
            <a:r>
              <a:rPr lang="en-US" sz="1000" dirty="0">
                <a:ea typeface="ＭＳ Ｐゴシック" pitchFamily="34" charset="-128"/>
              </a:rPr>
              <a:t>Palmetto Expressway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ea typeface="ＭＳ Ｐゴシック" pitchFamily="34" charset="-128"/>
              </a:rPr>
              <a:t>Transitway Usage </a:t>
            </a:r>
            <a:r>
              <a:rPr lang="en-US" sz="2000" b="1" dirty="0" smtClean="0">
                <a:ea typeface="ＭＳ Ｐゴシック" pitchFamily="34" charset="-128"/>
              </a:rPr>
              <a:t>Today</a:t>
            </a:r>
            <a:endParaRPr lang="en-US" sz="2000" b="1" dirty="0">
              <a:ea typeface="ＭＳ Ｐゴシック" pitchFamily="34" charset="-128"/>
            </a:endParaRPr>
          </a:p>
          <a:p>
            <a:pPr marL="285750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About 13,500 boarding's </a:t>
            </a:r>
            <a:r>
              <a:rPr lang="en-US" sz="1400" dirty="0">
                <a:ea typeface="ＭＳ Ｐゴシック" pitchFamily="34" charset="-128"/>
              </a:rPr>
              <a:t>per </a:t>
            </a:r>
            <a:r>
              <a:rPr lang="en-US" sz="1400" dirty="0" smtClean="0">
                <a:ea typeface="ＭＳ Ｐゴシック" pitchFamily="34" charset="-128"/>
              </a:rPr>
              <a:t>day</a:t>
            </a:r>
          </a:p>
          <a:p>
            <a:pPr marL="742950" lvl="1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1,980 Boarding’s on RT34 (34A</a:t>
            </a:r>
            <a:r>
              <a:rPr lang="en-US" sz="1400" dirty="0">
                <a:ea typeface="ＭＳ Ｐゴシック" pitchFamily="34" charset="-128"/>
              </a:rPr>
              <a:t>) </a:t>
            </a:r>
            <a:endParaRPr lang="en-US" sz="1400" dirty="0" smtClean="0">
              <a:ea typeface="ＭＳ Ｐゴシック" pitchFamily="34" charset="-128"/>
            </a:endParaRPr>
          </a:p>
          <a:p>
            <a:pPr marL="742950" lvl="1" indent="-285750">
              <a:spcBef>
                <a:spcPts val="200"/>
              </a:spcBef>
              <a:buFontTx/>
              <a:buChar char="-"/>
            </a:pPr>
            <a:r>
              <a:rPr lang="en-US" sz="1400" dirty="0" smtClean="0">
                <a:ea typeface="ＭＳ Ｐゴシック" pitchFamily="34" charset="-128"/>
              </a:rPr>
              <a:t>730 Boarding’s </a:t>
            </a:r>
            <a:r>
              <a:rPr lang="en-US" sz="1400" dirty="0">
                <a:ea typeface="ＭＳ Ｐゴシック" pitchFamily="34" charset="-128"/>
              </a:rPr>
              <a:t>RT39 (34B)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000" dirty="0" smtClean="0">
                <a:ea typeface="ＭＳ Ｐゴシック" pitchFamily="34" charset="-128"/>
              </a:rPr>
              <a:t>Source</a:t>
            </a:r>
            <a:r>
              <a:rPr lang="en-US" sz="1000" dirty="0">
                <a:ea typeface="ＭＳ Ｐゴシック" pitchFamily="34" charset="-128"/>
              </a:rPr>
              <a:t>: Miami-Dade </a:t>
            </a:r>
            <a:r>
              <a:rPr lang="en-US" sz="1000" dirty="0" smtClean="0">
                <a:ea typeface="ＭＳ Ｐゴシック" pitchFamily="34" charset="-128"/>
              </a:rPr>
              <a:t>DTPW (April, 2018)</a:t>
            </a:r>
            <a:endParaRPr lang="en-US" sz="1000" dirty="0">
              <a:ea typeface="ＭＳ Ｐゴシック" pitchFamily="34" charset="-128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4717239" y="953029"/>
            <a:ext cx="4369284" cy="53844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2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30" name="Picture 29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1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7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6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33" name="Slide Number Placeholder 6"/>
          <p:cNvSpPr>
            <a:spLocks noGrp="1"/>
          </p:cNvSpPr>
          <p:nvPr>
            <p:ph type="sldNum" sz="quarter" idx="7"/>
          </p:nvPr>
        </p:nvSpPr>
        <p:spPr>
          <a:xfrm>
            <a:off x="18288" y="6108192"/>
            <a:ext cx="289560" cy="276999"/>
          </a:xfrm>
        </p:spPr>
        <p:txBody>
          <a:bodyPr/>
          <a:lstStyle/>
          <a:p>
            <a:fld id="{686F584A-C419-4851-99B2-7A5C2712E1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385228" y="3733800"/>
            <a:ext cx="2337417" cy="2209937"/>
            <a:chOff x="455418" y="3200401"/>
            <a:chExt cx="1579857" cy="1657819"/>
          </a:xfrm>
        </p:grpSpPr>
        <p:sp>
          <p:nvSpPr>
            <p:cNvPr id="59" name="Rectangle 58"/>
            <p:cNvSpPr/>
            <p:nvPr/>
          </p:nvSpPr>
          <p:spPr>
            <a:xfrm>
              <a:off x="455418" y="4318724"/>
              <a:ext cx="1579329" cy="539496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Light Rail Transit (LRT)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6980BA8B-EE78-40D8-B5A5-1DAD8A95C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7" t="55359" r="44105" b="3546"/>
            <a:stretch/>
          </p:blipFill>
          <p:spPr>
            <a:xfrm>
              <a:off x="457200" y="3200401"/>
              <a:ext cx="1578075" cy="111488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4" name="object 31"/>
          <p:cNvSpPr/>
          <p:nvPr/>
        </p:nvSpPr>
        <p:spPr>
          <a:xfrm>
            <a:off x="0" y="88391"/>
            <a:ext cx="7754112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254"/>
            <a:ext cx="9143999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  </a:t>
            </a:r>
            <a:r>
              <a:rPr dirty="0">
                <a:solidFill>
                  <a:schemeClr val="bg1"/>
                </a:solidFill>
                <a:latin typeface="+mj-lt"/>
              </a:rPr>
              <a:t>Study </a:t>
            </a:r>
            <a:r>
              <a:rPr spc="-5" dirty="0">
                <a:solidFill>
                  <a:schemeClr val="bg1"/>
                </a:solidFill>
                <a:latin typeface="+mj-lt"/>
              </a:rPr>
              <a:t>Objectives: </a:t>
            </a:r>
            <a:r>
              <a:rPr dirty="0">
                <a:solidFill>
                  <a:schemeClr val="bg1"/>
                </a:solidFill>
                <a:latin typeface="+mj-lt"/>
              </a:rPr>
              <a:t>Evaluate </a:t>
            </a:r>
            <a:r>
              <a:rPr spc="-25" dirty="0">
                <a:solidFill>
                  <a:schemeClr val="bg1"/>
                </a:solidFill>
                <a:latin typeface="+mj-lt"/>
              </a:rPr>
              <a:t>Transit</a:t>
            </a:r>
            <a:r>
              <a:rPr spc="-160" dirty="0">
                <a:solidFill>
                  <a:schemeClr val="bg1"/>
                </a:solidFill>
                <a:latin typeface="+mj-lt"/>
              </a:rPr>
              <a:t> </a:t>
            </a:r>
            <a:r>
              <a:rPr spc="-5" dirty="0">
                <a:solidFill>
                  <a:schemeClr val="bg1"/>
                </a:solidFill>
                <a:latin typeface="+mj-lt"/>
              </a:rPr>
              <a:t>Alternatives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8759952" y="6108192"/>
            <a:ext cx="292608" cy="276999"/>
          </a:xfrm>
        </p:spPr>
        <p:txBody>
          <a:bodyPr/>
          <a:lstStyle/>
          <a:p>
            <a:fld id="{EE5D932E-82A6-4FC1-980C-F1C40BC7C500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35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2" name="Picture 31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3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9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8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4982435" y="3753269"/>
            <a:ext cx="2340864" cy="2212848"/>
            <a:chOff x="3363262" y="4974884"/>
            <a:chExt cx="1526790" cy="1637701"/>
          </a:xfrm>
        </p:grpSpPr>
        <p:pic>
          <p:nvPicPr>
            <p:cNvPr id="53" name="Picture 2" descr="I:\Planning PLT\Images\Autonomous Vehicle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2" b="525"/>
            <a:stretch/>
          </p:blipFill>
          <p:spPr bwMode="auto">
            <a:xfrm>
              <a:off x="3363262" y="4974884"/>
              <a:ext cx="1518626" cy="1066526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3371426" y="6018373"/>
              <a:ext cx="1518626" cy="594212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38100"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Connected and Autonomous Vehicle (CAV)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1000" y="1216152"/>
            <a:ext cx="2340864" cy="2212848"/>
            <a:chOff x="2853077" y="3215151"/>
            <a:chExt cx="1620753" cy="1665903"/>
          </a:xfrm>
        </p:grpSpPr>
        <p:sp>
          <p:nvSpPr>
            <p:cNvPr id="56" name="Subtitle 2"/>
            <p:cNvSpPr txBox="1">
              <a:spLocks/>
            </p:cNvSpPr>
            <p:nvPr/>
          </p:nvSpPr>
          <p:spPr>
            <a:xfrm>
              <a:off x="2854859" y="4344907"/>
              <a:ext cx="1618971" cy="536147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38100"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horz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Bus Rapid Transit (BRT)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8" t="22256" r="14346" b="13692"/>
            <a:stretch/>
          </p:blipFill>
          <p:spPr>
            <a:xfrm>
              <a:off x="2853077" y="3215151"/>
              <a:ext cx="1618971" cy="1129756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61" name="Group 60"/>
          <p:cNvGrpSpPr/>
          <p:nvPr/>
        </p:nvGrpSpPr>
        <p:grpSpPr>
          <a:xfrm>
            <a:off x="4982435" y="1198569"/>
            <a:ext cx="2340864" cy="2212848"/>
            <a:chOff x="1644562" y="5146600"/>
            <a:chExt cx="1457838" cy="141657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/>
            <a:srcRect l="1297" t="2808" r="7877" b="7473"/>
            <a:stretch/>
          </p:blipFill>
          <p:spPr>
            <a:xfrm>
              <a:off x="1644562" y="5146600"/>
              <a:ext cx="1457838" cy="995324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3" name="Rectangle 62"/>
            <p:cNvSpPr/>
            <p:nvPr/>
          </p:nvSpPr>
          <p:spPr>
            <a:xfrm>
              <a:off x="1644562" y="6100310"/>
              <a:ext cx="1457838" cy="462866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38100"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Heavy Rail Transit (HRT)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66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74" name="Picture 73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75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71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72" name="Picture 71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70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805868" y="4114800"/>
            <a:ext cx="1766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Eliminated due to equivalent cost to Metrorail at-grade (does not provide one-seat ride)</a:t>
            </a:r>
            <a:endParaRPr 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432638" y="4143375"/>
            <a:ext cx="162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Accommodated as future consideration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525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3178" y="-32282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476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What is HRT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1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2" name="Picture 41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3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6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5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97476" y="914400"/>
            <a:ext cx="68514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</a:t>
            </a:r>
            <a:r>
              <a:rPr lang="en-US" sz="2400" dirty="0" smtClean="0"/>
              <a:t>xisting Miami Metrorail at ground level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</a:t>
            </a:r>
            <a:r>
              <a:rPr lang="en-US" sz="2400" dirty="0" smtClean="0"/>
              <a:t>lectrically powered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igh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 </a:t>
            </a:r>
            <a:r>
              <a:rPr lang="en-US" sz="2400" dirty="0"/>
              <a:t>speed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multi-car </a:t>
            </a:r>
            <a:r>
              <a:rPr lang="en-US" sz="2400" dirty="0"/>
              <a:t>trains on fixed </a:t>
            </a:r>
            <a:r>
              <a:rPr lang="en-US" sz="2400" dirty="0" smtClean="0"/>
              <a:t>rails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exclusive right-of-way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sophisticated signaling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 </a:t>
            </a:r>
            <a:r>
              <a:rPr lang="en-US" sz="2400" dirty="0"/>
              <a:t>platform </a:t>
            </a:r>
            <a:r>
              <a:rPr lang="en-US" sz="2400" dirty="0" smtClean="0"/>
              <a:t>loading</a:t>
            </a:r>
            <a:endParaRPr lang="en-US" sz="2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65" y="3263429"/>
            <a:ext cx="5410969" cy="261714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5889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1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2" name="Picture 41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3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6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5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46" name="object 2"/>
          <p:cNvSpPr txBox="1">
            <a:spLocks/>
          </p:cNvSpPr>
          <p:nvPr/>
        </p:nvSpPr>
        <p:spPr>
          <a:xfrm>
            <a:off x="97476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rgbClr val="0084C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spc="-5" dirty="0" smtClean="0">
                <a:solidFill>
                  <a:schemeClr val="bg1"/>
                </a:solidFill>
                <a:latin typeface="+mj-lt"/>
                <a:cs typeface="Calibri"/>
              </a:rPr>
              <a:t>What is BRT</a:t>
            </a:r>
            <a:endParaRPr lang="en-US" kern="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575" y="1002774"/>
            <a:ext cx="51461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high-quality </a:t>
            </a:r>
            <a:r>
              <a:rPr lang="en-US" sz="2400" dirty="0"/>
              <a:t>bus-based transit </a:t>
            </a:r>
            <a:r>
              <a:rPr lang="en-US" sz="2400" dirty="0" smtClean="0"/>
              <a:t>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dedicated </a:t>
            </a:r>
            <a:r>
              <a:rPr lang="en-US" sz="2400" dirty="0" smtClean="0"/>
              <a:t>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ransit signal preemption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omfortable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cost-effective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iconic </a:t>
            </a:r>
            <a:r>
              <a:rPr lang="en-US" sz="2400" dirty="0"/>
              <a:t>stations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off-board </a:t>
            </a:r>
            <a:r>
              <a:rPr lang="en-US" sz="2400" dirty="0"/>
              <a:t>fare </a:t>
            </a:r>
            <a:r>
              <a:rPr lang="en-US" sz="2400" dirty="0" smtClean="0"/>
              <a:t>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frequent operations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2514600"/>
            <a:ext cx="5118100" cy="3418891"/>
          </a:xfrm>
          <a:prstGeom prst="rect">
            <a:avLst/>
          </a:prstGeom>
        </p:spPr>
      </p:pic>
      <p:sp>
        <p:nvSpPr>
          <p:cNvPr id="4" name="AutoShape 2" descr="Image result for silver line boston b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-8775" y="76200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BRT Video Rendering</a:t>
            </a:r>
            <a:endParaRPr spc="-5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34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1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2" name="Picture 41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3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6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5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955501"/>
              </p:ext>
            </p:extLst>
          </p:nvPr>
        </p:nvGraphicFramePr>
        <p:xfrm>
          <a:off x="1540562" y="953748"/>
          <a:ext cx="5850837" cy="5233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9821"/>
                <a:gridCol w="1796283"/>
                <a:gridCol w="2544733"/>
              </a:tblGrid>
              <a:tr h="6764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Element</a:t>
                      </a:r>
                      <a:endParaRPr lang="en-US" sz="20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BRT</a:t>
                      </a:r>
                      <a:endParaRPr lang="en-US" sz="20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HRT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Metrorail</a:t>
                      </a:r>
                      <a:r>
                        <a:rPr lang="en-US" sz="2000" b="0" baseline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 (at-grade)</a:t>
                      </a:r>
                      <a:endParaRPr lang="en-US" sz="20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515992"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</a:rPr>
                        <a:t>Flexibility</a:t>
                      </a:r>
                      <a:endParaRPr lang="en-US" sz="16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541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Shorter Headways</a:t>
                      </a:r>
                      <a:endParaRPr lang="en-US" sz="16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541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</a:rPr>
                        <a:t>Travel</a:t>
                      </a:r>
                      <a:r>
                        <a:rPr lang="en-US" sz="1600" b="1" baseline="0" dirty="0" smtClean="0">
                          <a:effectLst/>
                          <a:latin typeface="+mj-lt"/>
                        </a:rPr>
                        <a:t> Time</a:t>
                      </a:r>
                      <a:endParaRPr lang="en-US" sz="16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5235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Crossing </a:t>
                      </a:r>
                      <a:r>
                        <a:rPr lang="en-US" sz="1600" b="1" dirty="0" err="1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Gatearms</a:t>
                      </a:r>
                      <a:endParaRPr lang="en-US" sz="16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541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Express Routes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541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Level</a:t>
                      </a:r>
                      <a:r>
                        <a:rPr lang="en-US" sz="1600" b="1" baseline="0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 Boarding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8117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Off-board</a:t>
                      </a:r>
                      <a:r>
                        <a:rPr lang="en-US" sz="1600" b="1" baseline="0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 Fare Collection</a:t>
                      </a:r>
                      <a:endParaRPr lang="en-US" sz="16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541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Rail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One-Seat</a:t>
                      </a:r>
                      <a:r>
                        <a:rPr lang="en-US" sz="1600" b="1" baseline="0" dirty="0" smtClean="0">
                          <a:effectLst/>
                          <a:latin typeface="+mj-lt"/>
                          <a:ea typeface="Arial"/>
                          <a:cs typeface="Times New Roman"/>
                        </a:rPr>
                        <a:t> Ride</a:t>
                      </a:r>
                      <a:endParaRPr lang="en-US" sz="16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1027" name="Picture 3" descr="C:\Users\john_kulpa\AppData\Local\Microsoft\Windows\Temporary Internet Files\Content.IE5\Z9CGWFRD\Arnoud999_Right_or_wrong_5[1].pn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39" y="5731362"/>
            <a:ext cx="336803" cy="3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john_kulpa\AppData\Local\Microsoft\Windows\Temporary Internet Files\Content.IE5\Z9CGWFRD\Arnoud999_Right_or_wrong_5[1].pn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26" y="1785381"/>
            <a:ext cx="336803" cy="3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84" y="1800357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10" y="2314716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84" y="2314717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84" y="2816030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84" y="3396756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84" y="3911100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84" y="4481987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84" y="5106810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10" y="2816029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10" y="3380128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10" y="4480027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10" y="5110436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10" y="5731362"/>
            <a:ext cx="370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3" descr="C:\Users\john_kulpa\AppData\Local\Microsoft\Windows\Temporary Internet Files\Content.IE5\Z9CGWFRD\Arnoud999_Right_or_wrong_5[1].pn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26" y="3896124"/>
            <a:ext cx="336803" cy="3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object 2"/>
          <p:cNvSpPr txBox="1">
            <a:spLocks/>
          </p:cNvSpPr>
          <p:nvPr/>
        </p:nvSpPr>
        <p:spPr>
          <a:xfrm>
            <a:off x="97476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rgbClr val="0084C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spc="-5" smtClean="0">
                <a:solidFill>
                  <a:schemeClr val="bg1"/>
                </a:solidFill>
                <a:latin typeface="+mj-lt"/>
                <a:cs typeface="Calibri"/>
              </a:rPr>
              <a:t>BRT/HRT Element Comparison</a:t>
            </a:r>
            <a:endParaRPr lang="en-US" kern="0" dirty="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8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3"/>
          <p:cNvSpPr txBox="1"/>
          <p:nvPr/>
        </p:nvSpPr>
        <p:spPr>
          <a:xfrm>
            <a:off x="80543" y="838200"/>
            <a:ext cx="8911057" cy="5398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475" algn="l"/>
              </a:tabLst>
            </a:pPr>
            <a:r>
              <a:rPr lang="en-US" sz="2400" b="1" u="sng" spc="-10" dirty="0" smtClean="0">
                <a:latin typeface="Calibri"/>
                <a:cs typeface="Calibri"/>
              </a:rPr>
              <a:t>Why BUS RAPID TRANSIT ?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Same or better travel times than Rail (with crossing gates)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Right sized solution for projected ridership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Greater Flexibility than Rail (vehicles can go off corridor)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Federal &amp; State Funding Opportunity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Helps Corridor Increase Ridership towards future rail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Implements elements needed for rail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Iconic Stations that encourage Economic Development and Transit Oriented Development (TOD)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Major improvements at Dadeland South to Provide Easy Transfer</a:t>
            </a:r>
          </a:p>
          <a:p>
            <a:pPr marL="3556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>
                <a:cs typeface="Calibri"/>
              </a:rPr>
              <a:t>Affordable (20% of the </a:t>
            </a:r>
            <a:r>
              <a:rPr lang="en-US" b="1" spc="-10" dirty="0" smtClean="0">
                <a:cs typeface="Calibri"/>
              </a:rPr>
              <a:t>capital cost </a:t>
            </a:r>
            <a:r>
              <a:rPr lang="en-US" b="1" spc="-10" dirty="0">
                <a:cs typeface="Calibri"/>
              </a:rPr>
              <a:t>of </a:t>
            </a:r>
            <a:r>
              <a:rPr lang="en-US" b="1" spc="-10" dirty="0" smtClean="0">
                <a:cs typeface="Calibri"/>
              </a:rPr>
              <a:t>Rail and 25% of the O&amp;M)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Begin Operation in 3 to 4 Years</a:t>
            </a: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lang="en-US" b="1" spc="-10" dirty="0" smtClean="0">
                <a:cs typeface="Calibri"/>
              </a:rPr>
              <a:t>Minimal impact during construction</a:t>
            </a:r>
          </a:p>
        </p:txBody>
      </p:sp>
      <p:sp>
        <p:nvSpPr>
          <p:cNvPr id="10" name="object 31"/>
          <p:cNvSpPr/>
          <p:nvPr/>
        </p:nvSpPr>
        <p:spPr>
          <a:xfrm>
            <a:off x="0" y="88391"/>
            <a:ext cx="8083296" cy="767649"/>
          </a:xfrm>
          <a:custGeom>
            <a:avLst/>
            <a:gdLst/>
            <a:ahLst/>
            <a:cxnLst/>
            <a:rect l="l" t="t" r="r" b="b"/>
            <a:pathLst>
              <a:path w="8915400" h="990600">
                <a:moveTo>
                  <a:pt x="0" y="0"/>
                </a:moveTo>
                <a:lnTo>
                  <a:pt x="0" y="990600"/>
                </a:lnTo>
                <a:lnTo>
                  <a:pt x="8915400" y="990599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1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2665"/>
            <a:ext cx="91440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 smtClean="0">
                <a:solidFill>
                  <a:schemeClr val="bg1"/>
                </a:solidFill>
                <a:latin typeface="+mj-lt"/>
                <a:cs typeface="Calibri"/>
              </a:rPr>
              <a:t>  Recommended Alternative</a:t>
            </a:r>
            <a:endParaRPr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543" y="260431"/>
            <a:ext cx="8993770" cy="6546164"/>
            <a:chOff x="80543" y="260431"/>
            <a:chExt cx="8993770" cy="6546164"/>
          </a:xfrm>
        </p:grpSpPr>
        <p:sp>
          <p:nvSpPr>
            <p:cNvPr id="40" name="object 18"/>
            <p:cNvSpPr/>
            <p:nvPr/>
          </p:nvSpPr>
          <p:spPr>
            <a:xfrm>
              <a:off x="8166340" y="260431"/>
              <a:ext cx="907973" cy="423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543" y="6501078"/>
              <a:ext cx="8982081" cy="305517"/>
              <a:chOff x="80543" y="6501078"/>
              <a:chExt cx="8982081" cy="30551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923002" y="6501078"/>
                <a:ext cx="3072783" cy="284052"/>
                <a:chOff x="2923002" y="6501078"/>
                <a:chExt cx="3072783" cy="284052"/>
              </a:xfrm>
            </p:grpSpPr>
            <p:pic>
              <p:nvPicPr>
                <p:cNvPr id="37" name="Picture 36" descr="A close up of a window&#10;&#10;Description generated with high confidence">
                  <a:extLst>
                    <a:ext uri="{FF2B5EF4-FFF2-40B4-BE49-F238E27FC236}">
                      <a16:creationId xmlns:a16="http://schemas.microsoft.com/office/drawing/2014/main" xmlns="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002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xmlns="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200400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34" name="object 22">
                  <a:extLst>
                    <a:ext uri="{FF2B5EF4-FFF2-40B4-BE49-F238E27FC236}">
                      <a16:creationId xmlns:a16="http://schemas.microsoft.com/office/drawing/2014/main" xmlns="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xmlns="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3" y="6522543"/>
                <a:ext cx="2795385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    SOUTH CORRIDOR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18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6948914" y="6109991"/>
            <a:ext cx="2103120" cy="276999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434432"/>
            <a:ext cx="9144000" cy="423567"/>
            <a:chOff x="0" y="6434432"/>
            <a:chExt cx="9144000" cy="423567"/>
          </a:xfrm>
        </p:grpSpPr>
        <p:sp>
          <p:nvSpPr>
            <p:cNvPr id="20" name="object 31"/>
            <p:cNvSpPr/>
            <p:nvPr/>
          </p:nvSpPr>
          <p:spPr>
            <a:xfrm>
              <a:off x="0" y="6434432"/>
              <a:ext cx="9144000" cy="423567"/>
            </a:xfrm>
            <a:custGeom>
              <a:avLst/>
              <a:gdLst/>
              <a:ahLst/>
              <a:cxnLst/>
              <a:rect l="l" t="t" r="r" b="b"/>
              <a:pathLst>
                <a:path w="8915400" h="990600">
                  <a:moveTo>
                    <a:pt x="0" y="0"/>
                  </a:moveTo>
                  <a:lnTo>
                    <a:pt x="0" y="990600"/>
                  </a:lnTo>
                  <a:lnTo>
                    <a:pt x="8915400" y="990599"/>
                  </a:lnTo>
                  <a:lnTo>
                    <a:pt x="8915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C6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0542" y="6501078"/>
              <a:ext cx="8982082" cy="305517"/>
              <a:chOff x="80542" y="6501078"/>
              <a:chExt cx="8982082" cy="30551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251817" y="6501078"/>
                <a:ext cx="3072783" cy="284052"/>
                <a:chOff x="3251817" y="6501078"/>
                <a:chExt cx="3072783" cy="284052"/>
              </a:xfrm>
            </p:grpSpPr>
            <p:pic>
              <p:nvPicPr>
                <p:cNvPr id="41" name="Picture 40" descr="A close up of a window&#10;&#10;Description generated with high confidence">
                  <a:extLst>
                    <a:ext uri="{FF2B5EF4-FFF2-40B4-BE49-F238E27FC236}">
                      <a16:creationId xmlns="" xmlns:a16="http://schemas.microsoft.com/office/drawing/2014/main" id="{6162123A-0C07-41F2-8FC6-A35B445326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817" y="6549789"/>
                  <a:ext cx="223597" cy="222999"/>
                </a:xfrm>
                <a:prstGeom prst="rect">
                  <a:avLst/>
                </a:prstGeom>
              </p:spPr>
            </p:pic>
            <p:sp>
              <p:nvSpPr>
                <p:cNvPr id="42" name="object 23">
                  <a:extLst>
                    <a:ext uri="{FF2B5EF4-FFF2-40B4-BE49-F238E27FC236}">
                      <a16:creationId xmlns="" xmlns:a16="http://schemas.microsoft.com/office/drawing/2014/main" id="{817A2CE7-D61C-40B3-87CD-8B15575680D5}"/>
                    </a:ext>
                  </a:extLst>
                </p:cNvPr>
                <p:cNvSpPr txBox="1"/>
                <p:nvPr/>
              </p:nvSpPr>
              <p:spPr>
                <a:xfrm>
                  <a:off x="3529215" y="6501078"/>
                  <a:ext cx="2795385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lang="en-US" b="1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www.miamismartplan.com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633354" y="6501078"/>
                <a:ext cx="2429270" cy="284052"/>
                <a:chOff x="6633354" y="6501078"/>
                <a:chExt cx="2429270" cy="284052"/>
              </a:xfrm>
            </p:grpSpPr>
            <p:sp>
              <p:nvSpPr>
                <p:cNvPr id="25" name="object 22">
                  <a:extLst>
                    <a:ext uri="{FF2B5EF4-FFF2-40B4-BE49-F238E27FC236}">
                      <a16:creationId xmlns="" xmlns:a16="http://schemas.microsoft.com/office/drawing/2014/main" id="{6A923D08-94EC-4B76-8E75-A03AEAA4C601}"/>
                    </a:ext>
                  </a:extLst>
                </p:cNvPr>
                <p:cNvSpPr txBox="1"/>
                <p:nvPr/>
              </p:nvSpPr>
              <p:spPr>
                <a:xfrm>
                  <a:off x="7110325" y="6501078"/>
                  <a:ext cx="1952299" cy="284052"/>
                </a:xfrm>
                <a:prstGeom prst="rect">
                  <a:avLst/>
                </a:prstGeom>
              </p:spPr>
              <p:txBody>
                <a:bodyPr vert="horz" wrap="square" lIns="0" tIns="698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55"/>
                    </a:spcBef>
                  </a:pP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#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M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iamiSMART</a:t>
                  </a:r>
                  <a:r>
                    <a:rPr lang="en-US"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P</a:t>
                  </a:r>
                  <a:r>
                    <a:rPr b="1" spc="-5" dirty="0">
                      <a:solidFill>
                        <a:schemeClr val="bg1"/>
                      </a:solidFill>
                      <a:latin typeface="Calibri Light"/>
                      <a:cs typeface="Calibri Light"/>
                    </a:rPr>
                    <a:t>lan</a:t>
                  </a:r>
                  <a:endParaRPr b="1" dirty="0">
                    <a:solidFill>
                      <a:schemeClr val="bg1"/>
                    </a:solidFill>
                    <a:latin typeface="Calibri Light"/>
                    <a:cs typeface="Calibri Light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1C25131F-7771-4342-995D-FC65C1691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4577" y="6562131"/>
                  <a:ext cx="228674" cy="1866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="" xmlns:a16="http://schemas.microsoft.com/office/drawing/2014/main" id="{AE79F8E9-D0FA-4AC3-BED2-0FAF93114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354" y="6531421"/>
                  <a:ext cx="107664" cy="229587"/>
                </a:xfrm>
                <a:prstGeom prst="rect">
                  <a:avLst/>
                </a:prstGeom>
              </p:spPr>
            </p:pic>
          </p:grpSp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817A2CE7-D61C-40B3-87CD-8B15575680D5}"/>
                  </a:ext>
                </a:extLst>
              </p:cNvPr>
              <p:cNvSpPr txBox="1"/>
              <p:nvPr/>
            </p:nvSpPr>
            <p:spPr>
              <a:xfrm>
                <a:off x="80542" y="6522543"/>
                <a:ext cx="3099354" cy="284052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55"/>
                  </a:spcBef>
                </a:pPr>
                <a:r>
                  <a:rPr lang="en-US" b="1" dirty="0" smtClean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  SMARTSouth@miamidade.gov </a:t>
                </a:r>
                <a:endParaRPr lang="en-US" b="1" dirty="0">
                  <a:solidFill>
                    <a:schemeClr val="bg1"/>
                  </a:solidFill>
                  <a:latin typeface="Calibri Light"/>
                  <a:cs typeface="Calibri Light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610350" y="1524000"/>
            <a:ext cx="2362200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proposed BRT service targets achieving the highest BRT standard – Gold Standard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/>
          <a:stretch/>
        </p:blipFill>
        <p:spPr>
          <a:xfrm>
            <a:off x="7788729" y="2705100"/>
            <a:ext cx="1202871" cy="11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2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6668</TotalTime>
  <Words>1842</Words>
  <Application>Microsoft Office PowerPoint</Application>
  <PresentationFormat>On-screen Show (4:3)</PresentationFormat>
  <Paragraphs>487</Paragraphs>
  <Slides>27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Aktiv Grotesk Trial</vt:lpstr>
      <vt:lpstr>Arial</vt:lpstr>
      <vt:lpstr>Arial Narrow</vt:lpstr>
      <vt:lpstr>Calibri</vt:lpstr>
      <vt:lpstr>Calibri Light</vt:lpstr>
      <vt:lpstr>Times New Roman</vt:lpstr>
      <vt:lpstr>Office Theme</vt:lpstr>
      <vt:lpstr>Worksheet</vt:lpstr>
      <vt:lpstr>Department of Transportation and Public Works      (DTPW)</vt:lpstr>
      <vt:lpstr>Miami-Dade County SMART Plan</vt:lpstr>
      <vt:lpstr>PowerPoint Presentation</vt:lpstr>
      <vt:lpstr>  Study Objectives: Evaluate Transit Alternatives</vt:lpstr>
      <vt:lpstr>What is HRT</vt:lpstr>
      <vt:lpstr>PowerPoint Presentation</vt:lpstr>
      <vt:lpstr> BRT Video Rendering</vt:lpstr>
      <vt:lpstr>PowerPoint Presentation</vt:lpstr>
      <vt:lpstr>  Recommended Alternative</vt:lpstr>
      <vt:lpstr>  Public Engagement </vt:lpstr>
      <vt:lpstr>  NEPA Study Schedule: Rail vs. Bus Rapid Transit</vt:lpstr>
      <vt:lpstr>PowerPoint Presentation</vt:lpstr>
      <vt:lpstr>  Proposed Operation Plans</vt:lpstr>
      <vt:lpstr> Preliminary Station Renderings (BRT)</vt:lpstr>
      <vt:lpstr> Preliminary Station Renderings (BRT)</vt:lpstr>
      <vt:lpstr> Preliminary Station Renderings (HRT)</vt:lpstr>
      <vt:lpstr>  SMART Plan Cost/Funding Available</vt:lpstr>
      <vt:lpstr>  Successful BRT Projects</vt:lpstr>
      <vt:lpstr>BRT Examples</vt:lpstr>
      <vt:lpstr>  Recommended Alternative</vt:lpstr>
      <vt:lpstr> Federal Capital Investment Grant  (CIG) Process</vt:lpstr>
      <vt:lpstr>PowerPoint Presentation</vt:lpstr>
      <vt:lpstr>  BRT and HRT use of Conceptual Financial Plan Funds</vt:lpstr>
      <vt:lpstr>  BRT and HRT use of Conceptual Financial Plan Funds</vt:lpstr>
      <vt:lpstr>PowerPoint Presentation</vt:lpstr>
      <vt:lpstr>  FTA CIG Funding Program</vt:lpstr>
      <vt:lpstr>  Current Federal Small Starts Opportunity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BRT Master Presentation</dc:title>
  <dc:creator>Hansen, Sarah</dc:creator>
  <cp:lastModifiedBy>Lebron, Wanda (DTPW)</cp:lastModifiedBy>
  <cp:revision>542</cp:revision>
  <cp:lastPrinted>2018-07-08T22:13:15Z</cp:lastPrinted>
  <dcterms:created xsi:type="dcterms:W3CDTF">2017-05-25T22:19:39Z</dcterms:created>
  <dcterms:modified xsi:type="dcterms:W3CDTF">2018-08-15T12:09:46Z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2017-05-24T00:00:00Z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2017-05-26T00:00:00Z</vt:filetime>
  </property>
</Properties>
</file>