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698" r:id="rId2"/>
  </p:sldMasterIdLst>
  <p:notesMasterIdLst>
    <p:notesMasterId r:id="rId61"/>
  </p:notesMasterIdLst>
  <p:handoutMasterIdLst>
    <p:handoutMasterId r:id="rId62"/>
  </p:handoutMasterIdLst>
  <p:sldIdLst>
    <p:sldId id="424" r:id="rId3"/>
    <p:sldId id="554" r:id="rId4"/>
    <p:sldId id="563" r:id="rId5"/>
    <p:sldId id="564" r:id="rId6"/>
    <p:sldId id="567" r:id="rId7"/>
    <p:sldId id="565" r:id="rId8"/>
    <p:sldId id="426" r:id="rId9"/>
    <p:sldId id="539" r:id="rId10"/>
    <p:sldId id="429" r:id="rId11"/>
    <p:sldId id="540" r:id="rId12"/>
    <p:sldId id="431" r:id="rId13"/>
    <p:sldId id="433" r:id="rId14"/>
    <p:sldId id="440" r:id="rId15"/>
    <p:sldId id="448" r:id="rId16"/>
    <p:sldId id="450" r:id="rId17"/>
    <p:sldId id="451" r:id="rId18"/>
    <p:sldId id="452" r:id="rId19"/>
    <p:sldId id="457" r:id="rId20"/>
    <p:sldId id="541" r:id="rId21"/>
    <p:sldId id="455" r:id="rId22"/>
    <p:sldId id="458" r:id="rId23"/>
    <p:sldId id="463" r:id="rId24"/>
    <p:sldId id="465" r:id="rId25"/>
    <p:sldId id="543" r:id="rId26"/>
    <p:sldId id="470" r:id="rId27"/>
    <p:sldId id="472" r:id="rId28"/>
    <p:sldId id="545" r:id="rId29"/>
    <p:sldId id="473" r:id="rId30"/>
    <p:sldId id="475" r:id="rId31"/>
    <p:sldId id="478" r:id="rId32"/>
    <p:sldId id="479" r:id="rId33"/>
    <p:sldId id="480" r:id="rId34"/>
    <p:sldId id="490" r:id="rId35"/>
    <p:sldId id="492" r:id="rId36"/>
    <p:sldId id="497" r:id="rId37"/>
    <p:sldId id="499" r:id="rId38"/>
    <p:sldId id="502" r:id="rId39"/>
    <p:sldId id="504" r:id="rId40"/>
    <p:sldId id="507" r:id="rId41"/>
    <p:sldId id="508" r:id="rId42"/>
    <p:sldId id="509" r:id="rId43"/>
    <p:sldId id="514" r:id="rId44"/>
    <p:sldId id="515" r:id="rId45"/>
    <p:sldId id="516" r:id="rId46"/>
    <p:sldId id="522" r:id="rId47"/>
    <p:sldId id="566" r:id="rId48"/>
    <p:sldId id="526" r:id="rId49"/>
    <p:sldId id="527" r:id="rId50"/>
    <p:sldId id="528" r:id="rId51"/>
    <p:sldId id="530" r:id="rId52"/>
    <p:sldId id="560" r:id="rId53"/>
    <p:sldId id="559" r:id="rId54"/>
    <p:sldId id="558" r:id="rId55"/>
    <p:sldId id="557" r:id="rId56"/>
    <p:sldId id="548" r:id="rId57"/>
    <p:sldId id="555" r:id="rId58"/>
    <p:sldId id="552" r:id="rId59"/>
    <p:sldId id="551" r:id="rId60"/>
  </p:sldIdLst>
  <p:sldSz cx="9144000" cy="6858000" type="screen4x3"/>
  <p:notesSz cx="6858000" cy="9144000"/>
  <p:defaultTextStyle>
    <a:defPPr>
      <a:defRPr lang="en-US"/>
    </a:defPPr>
    <a:lvl1pPr algn="ctr" rtl="0" fontAlgn="base">
      <a:lnSpc>
        <a:spcPct val="90000"/>
      </a:lnSpc>
      <a:spcBef>
        <a:spcPct val="0"/>
      </a:spcBef>
      <a:spcAft>
        <a:spcPct val="0"/>
      </a:spcAft>
      <a:defRPr sz="2000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ctr" rtl="0" fontAlgn="base">
      <a:lnSpc>
        <a:spcPct val="90000"/>
      </a:lnSpc>
      <a:spcBef>
        <a:spcPct val="0"/>
      </a:spcBef>
      <a:spcAft>
        <a:spcPct val="0"/>
      </a:spcAft>
      <a:defRPr sz="2000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ctr" rtl="0" fontAlgn="base">
      <a:lnSpc>
        <a:spcPct val="90000"/>
      </a:lnSpc>
      <a:spcBef>
        <a:spcPct val="0"/>
      </a:spcBef>
      <a:spcAft>
        <a:spcPct val="0"/>
      </a:spcAft>
      <a:defRPr sz="2000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ctr" rtl="0" fontAlgn="base">
      <a:lnSpc>
        <a:spcPct val="90000"/>
      </a:lnSpc>
      <a:spcBef>
        <a:spcPct val="0"/>
      </a:spcBef>
      <a:spcAft>
        <a:spcPct val="0"/>
      </a:spcAft>
      <a:defRPr sz="2000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ctr" rtl="0" fontAlgn="base">
      <a:lnSpc>
        <a:spcPct val="90000"/>
      </a:lnSpc>
      <a:spcBef>
        <a:spcPct val="0"/>
      </a:spcBef>
      <a:spcAft>
        <a:spcPct val="0"/>
      </a:spcAft>
      <a:defRPr sz="2000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936" userDrawn="1">
          <p15:clr>
            <a:srgbClr val="A4A3A4"/>
          </p15:clr>
        </p15:guide>
        <p15:guide id="3" orient="horz" pos="3792" userDrawn="1">
          <p15:clr>
            <a:srgbClr val="A4A3A4"/>
          </p15:clr>
        </p15:guide>
        <p15:guide id="4" orient="horz" pos="2640" userDrawn="1">
          <p15:clr>
            <a:srgbClr val="A4A3A4"/>
          </p15:clr>
        </p15:guide>
        <p15:guide id="5" orient="horz" pos="2742">
          <p15:clr>
            <a:srgbClr val="A4A3A4"/>
          </p15:clr>
        </p15:guide>
        <p15:guide id="6" orient="horz" pos="1848">
          <p15:clr>
            <a:srgbClr val="A4A3A4"/>
          </p15:clr>
        </p15:guide>
        <p15:guide id="7" pos="298">
          <p15:clr>
            <a:srgbClr val="A4A3A4"/>
          </p15:clr>
        </p15:guide>
        <p15:guide id="8" pos="1651">
          <p15:clr>
            <a:srgbClr val="A4A3A4"/>
          </p15:clr>
        </p15:guide>
        <p15:guide id="9" pos="2767">
          <p15:clr>
            <a:srgbClr val="A4A3A4"/>
          </p15:clr>
        </p15:guide>
        <p15:guide id="10" pos="5471">
          <p15:clr>
            <a:srgbClr val="A4A3A4"/>
          </p15:clr>
        </p15:guide>
        <p15:guide id="11" pos="1418">
          <p15:clr>
            <a:srgbClr val="A4A3A4"/>
          </p15:clr>
        </p15:guide>
        <p15:guide id="12" pos="4107">
          <p15:clr>
            <a:srgbClr val="A4A3A4"/>
          </p15:clr>
        </p15:guide>
        <p15:guide id="13" pos="2993">
          <p15:clr>
            <a:srgbClr val="A4A3A4"/>
          </p15:clr>
        </p15:guide>
        <p15:guide id="14" pos="43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CDCDCD"/>
    <a:srgbClr val="2C2C2C"/>
    <a:srgbClr val="9C0880"/>
    <a:srgbClr val="7DDC1E"/>
    <a:srgbClr val="A51681"/>
    <a:srgbClr val="FC9F1A"/>
    <a:srgbClr val="988F86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86" autoAdjust="0"/>
    <p:restoredTop sz="94660"/>
  </p:normalViewPr>
  <p:slideViewPr>
    <p:cSldViewPr snapToGrid="0" snapToObjects="1" showGuides="1">
      <p:cViewPr varScale="1">
        <p:scale>
          <a:sx n="81" d="100"/>
          <a:sy n="81" d="100"/>
        </p:scale>
        <p:origin x="749" y="58"/>
      </p:cViewPr>
      <p:guideLst>
        <p:guide orient="horz"/>
        <p:guide orient="horz" pos="936"/>
        <p:guide orient="horz" pos="3792"/>
        <p:guide orient="horz" pos="2640"/>
        <p:guide orient="horz" pos="2742"/>
        <p:guide orient="horz" pos="1848"/>
        <p:guide pos="298"/>
        <p:guide pos="1651"/>
        <p:guide pos="2767"/>
        <p:guide pos="5471"/>
        <p:guide pos="1418"/>
        <p:guide pos="4107"/>
        <p:guide pos="2993"/>
        <p:guide pos="434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48"/>
    </p:cViewPr>
  </p:sorterViewPr>
  <p:notesViewPr>
    <p:cSldViewPr snapToGrid="0" snapToObjects="1" showGuides="1">
      <p:cViewPr varScale="1">
        <p:scale>
          <a:sx n="68" d="100"/>
          <a:sy n="68" d="100"/>
        </p:scale>
        <p:origin x="-1734" y="-108"/>
      </p:cViewPr>
      <p:guideLst>
        <p:guide orient="horz" pos="2880"/>
        <p:guide pos="2160"/>
      </p:guideLst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fld id="{EBDD2EBB-B583-4C16-9321-5788F3071A5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388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fld id="{1F2DF4B9-AFAC-4698-94F1-79DF51FC38B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62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469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103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35856" indent="-283022" defTabSz="915103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32086" indent="-226417" defTabSz="915103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584921" indent="-226417" defTabSz="915103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37756" indent="-226417" defTabSz="915103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490591" indent="-226417" defTabSz="91510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43425" indent="-226417" defTabSz="91510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396260" indent="-226417" defTabSz="91510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49094" indent="-226417" defTabSz="91510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9418479-BAB6-49D7-9E63-33D77E033A76}" type="slidenum">
              <a:rPr lang="en-US" altLang="en-US" sz="1200">
                <a:solidFill>
                  <a:schemeClr val="hlink"/>
                </a:solidFill>
                <a:latin typeface="Arial" charset="0"/>
              </a:rPr>
              <a:pPr/>
              <a:t>27</a:t>
            </a:fld>
            <a:endParaRPr lang="en-US" altLang="en-US" sz="1200" dirty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42598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2DD086-1A5A-4845-938E-DE654ACC7821}" type="slidenum">
              <a:rPr lang="en-US" altLang="en-US" smtClean="0"/>
              <a:pPr>
                <a:defRPr/>
              </a:pPr>
              <a:t>51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3825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2DD086-1A5A-4845-938E-DE654ACC7821}" type="slidenum">
              <a:rPr lang="en-US" altLang="en-US" smtClean="0"/>
              <a:pPr>
                <a:defRPr/>
              </a:pPr>
              <a:t>52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5888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2DD086-1A5A-4845-938E-DE654ACC7821}" type="slidenum">
              <a:rPr lang="en-US" altLang="en-US" smtClean="0"/>
              <a:pPr>
                <a:defRPr/>
              </a:pPr>
              <a:t>53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6897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2DD086-1A5A-4845-938E-DE654ACC7821}" type="slidenum">
              <a:rPr lang="en-US" altLang="en-US" smtClean="0"/>
              <a:pPr>
                <a:defRPr/>
              </a:pPr>
              <a:t>54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9377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$6</a:t>
            </a:r>
            <a:r>
              <a:rPr lang="en-US" baseline="0" dirty="0" smtClean="0"/>
              <a:t> Billion in Economic development</a:t>
            </a:r>
          </a:p>
          <a:p>
            <a:endParaRPr lang="en-US" baseline="0" dirty="0" smtClean="0"/>
          </a:p>
          <a:p>
            <a:r>
              <a:rPr lang="en-US" altLang="en-US" sz="1200" b="1" dirty="0" smtClean="0"/>
              <a:t>The Power of Permanence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DF4B9-AFAC-4698-94F1-79DF51FC38BA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026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2DD086-1A5A-4845-938E-DE654ACC7821}" type="slidenum">
              <a:rPr lang="en-US" altLang="en-US" smtClean="0"/>
              <a:pPr>
                <a:defRPr/>
              </a:pPr>
              <a:t>56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3452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2DD086-1A5A-4845-938E-DE654ACC7821}" type="slidenum">
              <a:rPr lang="en-US" altLang="en-US" smtClean="0"/>
              <a:pPr>
                <a:defRPr/>
              </a:pPr>
              <a:t>57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144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6147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613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697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797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103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35856" indent="-283022" defTabSz="915103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32086" indent="-226417" defTabSz="915103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584921" indent="-226417" defTabSz="915103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37756" indent="-226417" defTabSz="915103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490591" indent="-226417" defTabSz="91510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43425" indent="-226417" defTabSz="91510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396260" indent="-226417" defTabSz="91510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49094" indent="-226417" defTabSz="91510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3054BBA-48DC-4755-A7E4-EDA030363E82}" type="slidenum">
              <a:rPr lang="en-US" altLang="en-US" sz="1200">
                <a:solidFill>
                  <a:schemeClr val="hlink"/>
                </a:solidFill>
                <a:latin typeface="Arial" charset="0"/>
              </a:rPr>
              <a:pPr/>
              <a:t>8</a:t>
            </a:fld>
            <a:endParaRPr lang="en-US" altLang="en-US" sz="1200" dirty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9493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DF4B9-AFAC-4698-94F1-79DF51FC38B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275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3925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3925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3925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3925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CEC46B-F188-4EB7-97BF-636125F114AB}" type="slidenum">
              <a:rPr lang="en-US" sz="1200" smtClean="0">
                <a:solidFill>
                  <a:schemeClr val="hlink"/>
                </a:solidFill>
                <a:latin typeface="Arial" charset="0"/>
              </a:rPr>
              <a:pPr/>
              <a:t>20</a:t>
            </a:fld>
            <a:endParaRPr lang="en-US" sz="1200" dirty="0" smtClean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737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444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103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35856" indent="-283022" defTabSz="915103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32086" indent="-226417" defTabSz="915103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584921" indent="-226417" defTabSz="915103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37756" indent="-226417" defTabSz="915103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490591" indent="-226417" defTabSz="91510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43425" indent="-226417" defTabSz="91510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396260" indent="-226417" defTabSz="91510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49094" indent="-226417" defTabSz="91510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4D6509-7694-43FC-BA91-367FBE4F4639}" type="slidenum">
              <a:rPr lang="en-US" altLang="en-US" sz="1200">
                <a:solidFill>
                  <a:schemeClr val="hlink"/>
                </a:solidFill>
                <a:latin typeface="Arial" charset="0"/>
              </a:rPr>
              <a:pPr/>
              <a:t>24</a:t>
            </a:fld>
            <a:endParaRPr lang="en-US" altLang="en-US" sz="1200" dirty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92070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ChangeArrowheads="1"/>
          </p:cNvSpPr>
          <p:nvPr userDrawn="1"/>
        </p:nvSpPr>
        <p:spPr bwMode="auto">
          <a:xfrm>
            <a:off x="0" y="6003925"/>
            <a:ext cx="9144000" cy="854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1963" y="1428750"/>
            <a:ext cx="7123112" cy="1470025"/>
          </a:xfrm>
        </p:spPr>
        <p:txBody>
          <a:bodyPr/>
          <a:lstStyle>
            <a:lvl1pPr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r>
              <a:rPr lang="en-US"/>
              <a:t>lkjfdlkja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1963" y="3486150"/>
            <a:ext cx="7123112" cy="863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2712" name="Picture 8" descr="AECOM_Logo2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473950" y="6189663"/>
            <a:ext cx="1314450" cy="468312"/>
          </a:xfrm>
          <a:prstGeom prst="rect">
            <a:avLst/>
          </a:prstGeom>
          <a:noFill/>
        </p:spPr>
      </p:pic>
      <p:pic>
        <p:nvPicPr>
          <p:cNvPr id="7" name="Content Placeholder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283" y="0"/>
            <a:ext cx="12840878" cy="600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521A06-4A9A-496C-9D60-C394DE12DC4F}" type="datetime4">
              <a:rPr lang="en-US"/>
              <a:pPr/>
              <a:t>August 14,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Page </a:t>
            </a:r>
            <a:fld id="{596FCED8-6F3A-4D6F-818F-D9286013A9A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30200"/>
            <a:ext cx="2057400" cy="5595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30200"/>
            <a:ext cx="6019800" cy="5595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39CE7-C001-48EF-8C47-C6A13DCE85AE}" type="datetime4">
              <a:rPr lang="en-US"/>
              <a:pPr/>
              <a:t>August 14,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Page </a:t>
            </a:r>
            <a:fld id="{59DEFBF6-B990-4310-B524-78E7C3217BA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38" y="6324600"/>
            <a:ext cx="8932862" cy="53340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81000" y="503237"/>
            <a:ext cx="4038600" cy="4525963"/>
          </a:xfrm>
        </p:spPr>
        <p:txBody>
          <a:bodyPr/>
          <a:lstStyle>
            <a:lvl1pPr marL="171450" indent="-171450">
              <a:spcBef>
                <a:spcPts val="1200"/>
              </a:spcBef>
              <a:buFont typeface="Arial" pitchFamily="34" charset="0"/>
              <a:buChar char="•"/>
              <a:defRPr sz="1600" b="1">
                <a:solidFill>
                  <a:srgbClr val="005595"/>
                </a:solidFill>
              </a:defRPr>
            </a:lvl1pPr>
            <a:lvl2pPr marL="401638" indent="-230188">
              <a:spcBef>
                <a:spcPts val="300"/>
              </a:spcBef>
              <a:buFont typeface="Arial" pitchFamily="34" charset="0"/>
              <a:buChar char="•"/>
              <a:defRPr sz="1600" b="0">
                <a:solidFill>
                  <a:schemeClr val="tx1"/>
                </a:solidFill>
              </a:defRPr>
            </a:lvl2pPr>
            <a:lvl3pPr marL="914400" indent="-228600">
              <a:spcBef>
                <a:spcPts val="300"/>
              </a:spcBef>
              <a:buFont typeface="Arial" pitchFamily="34" charset="0"/>
              <a:buChar char="•"/>
              <a:defRPr sz="1600" b="0">
                <a:solidFill>
                  <a:schemeClr val="tx1"/>
                </a:solidFill>
              </a:defRPr>
            </a:lvl3pPr>
            <a:lvl4pPr marL="1314450" indent="-228600">
              <a:spcBef>
                <a:spcPts val="300"/>
              </a:spcBef>
              <a:buFont typeface="Arial" pitchFamily="34" charset="0"/>
              <a:buChar char="•"/>
              <a:defRPr sz="1600" b="0">
                <a:solidFill>
                  <a:schemeClr val="tx1"/>
                </a:solidFill>
              </a:defRPr>
            </a:lvl4pPr>
            <a:lvl5pPr marL="1714500" indent="-228600">
              <a:spcBef>
                <a:spcPts val="300"/>
              </a:spcBef>
              <a:buFont typeface="Arial" pitchFamily="34" charset="0"/>
              <a:buChar char="•"/>
              <a:tabLst/>
              <a:defRPr sz="16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Picture 7" descr="42-19280666"/>
          <p:cNvPicPr>
            <a:picLocks noChangeAspect="1" noChangeArrowheads="1"/>
          </p:cNvPicPr>
          <p:nvPr userDrawn="1"/>
        </p:nvPicPr>
        <p:blipFill>
          <a:blip r:embed="rId2" cstate="screen">
            <a:lum bright="-12000"/>
          </a:blip>
          <a:srcRect/>
          <a:stretch>
            <a:fillRect/>
          </a:stretch>
        </p:blipFill>
        <p:spPr bwMode="auto">
          <a:xfrm>
            <a:off x="0" y="0"/>
            <a:ext cx="9144000" cy="6115050"/>
          </a:xfrm>
          <a:prstGeom prst="rect">
            <a:avLst/>
          </a:prstGeom>
          <a:noFill/>
        </p:spPr>
      </p:pic>
      <p:sp>
        <p:nvSpPr>
          <p:cNvPr id="72707" name="Rectangle 3"/>
          <p:cNvSpPr>
            <a:spLocks noChangeArrowheads="1"/>
          </p:cNvSpPr>
          <p:nvPr userDrawn="1"/>
        </p:nvSpPr>
        <p:spPr bwMode="auto">
          <a:xfrm>
            <a:off x="0" y="6003925"/>
            <a:ext cx="9144000" cy="854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1963" y="1428750"/>
            <a:ext cx="7123112" cy="1470025"/>
          </a:xfrm>
        </p:spPr>
        <p:txBody>
          <a:bodyPr/>
          <a:lstStyle>
            <a:lvl1pPr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r>
              <a:rPr lang="en-US"/>
              <a:t>lkjfdlkja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1963" y="3486150"/>
            <a:ext cx="7123112" cy="863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2712" name="Picture 8" descr="AECOM_Logo2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73950" y="6189663"/>
            <a:ext cx="1314450" cy="46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2410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 descr="AECOM_blue-green_spectrum_v2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203" name="Picture 11" descr="AECOM_blue-green_spectrum_v2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3157538"/>
          </a:xfrm>
          <a:prstGeom prst="rect">
            <a:avLst/>
          </a:prstGeom>
          <a:noFill/>
        </p:spPr>
      </p:pic>
      <p:sp>
        <p:nvSpPr>
          <p:cNvPr id="8195" name="Rectangle 3"/>
          <p:cNvSpPr>
            <a:spLocks noChangeArrowheads="1"/>
          </p:cNvSpPr>
          <p:nvPr userDrawn="1"/>
        </p:nvSpPr>
        <p:spPr bwMode="auto">
          <a:xfrm>
            <a:off x="0" y="6003925"/>
            <a:ext cx="9144000" cy="854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1963" y="1428750"/>
            <a:ext cx="7123112" cy="1470025"/>
          </a:xfrm>
        </p:spPr>
        <p:txBody>
          <a:bodyPr/>
          <a:lstStyle>
            <a:lvl1pPr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r>
              <a:rPr lang="en-US"/>
              <a:t>lkjfdlkja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1963" y="3486150"/>
            <a:ext cx="7123112" cy="863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200" name="Picture 8" descr="AECOM_Logo2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473950" y="6189663"/>
            <a:ext cx="1314450" cy="46831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1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95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72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291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01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01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28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5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 descr="AECOM_blue-green_spectrum_v2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203" name="Picture 11" descr="AECOM_blue-green_spectrum_v2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3157538"/>
          </a:xfrm>
          <a:prstGeom prst="rect">
            <a:avLst/>
          </a:prstGeom>
          <a:noFill/>
        </p:spPr>
      </p:pic>
      <p:sp>
        <p:nvSpPr>
          <p:cNvPr id="8195" name="Rectangle 3"/>
          <p:cNvSpPr>
            <a:spLocks noChangeArrowheads="1"/>
          </p:cNvSpPr>
          <p:nvPr userDrawn="1"/>
        </p:nvSpPr>
        <p:spPr bwMode="auto">
          <a:xfrm>
            <a:off x="0" y="6003925"/>
            <a:ext cx="9144000" cy="854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1963" y="1428750"/>
            <a:ext cx="7123112" cy="1470025"/>
          </a:xfrm>
        </p:spPr>
        <p:txBody>
          <a:bodyPr/>
          <a:lstStyle>
            <a:lvl1pPr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r>
              <a:rPr lang="en-US"/>
              <a:t>lkjfdlkja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1963" y="3486150"/>
            <a:ext cx="7123112" cy="863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200" name="Picture 8" descr="AECOM_Logo2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473950" y="6189663"/>
            <a:ext cx="1314450" cy="4683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6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022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4653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1699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521A06-4A9A-496C-9D60-C394DE12DC4F}" type="datetime4">
              <a:rPr lang="en-US">
                <a:solidFill>
                  <a:srgbClr val="000000"/>
                </a:solidFill>
              </a:rPr>
              <a:pPr/>
              <a:t>August 14,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596FCED8-6F3A-4D6F-818F-D9286013A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93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30200"/>
            <a:ext cx="2057400" cy="5595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30200"/>
            <a:ext cx="6019800" cy="5595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B39CE7-C001-48EF-8C47-C6A13DCE85AE}" type="datetime4">
              <a:rPr lang="en-US">
                <a:solidFill>
                  <a:srgbClr val="000000"/>
                </a:solidFill>
              </a:rPr>
              <a:pPr/>
              <a:t>August 14,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59DEFBF6-B990-4310-B524-78E7C3217B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26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38" y="6324600"/>
            <a:ext cx="8932862" cy="53340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81000" y="503237"/>
            <a:ext cx="4038600" cy="4525963"/>
          </a:xfrm>
        </p:spPr>
        <p:txBody>
          <a:bodyPr/>
          <a:lstStyle>
            <a:lvl1pPr marL="171450" indent="-171450">
              <a:spcBef>
                <a:spcPts val="1200"/>
              </a:spcBef>
              <a:buFont typeface="Arial" pitchFamily="34" charset="0"/>
              <a:buChar char="•"/>
              <a:defRPr sz="1600" b="1">
                <a:solidFill>
                  <a:srgbClr val="005595"/>
                </a:solidFill>
              </a:defRPr>
            </a:lvl1pPr>
            <a:lvl2pPr marL="401638" indent="-230188">
              <a:spcBef>
                <a:spcPts val="300"/>
              </a:spcBef>
              <a:buFont typeface="Arial" pitchFamily="34" charset="0"/>
              <a:buChar char="•"/>
              <a:defRPr sz="1600" b="0">
                <a:solidFill>
                  <a:schemeClr val="tx1"/>
                </a:solidFill>
              </a:defRPr>
            </a:lvl2pPr>
            <a:lvl3pPr marL="914400" indent="-228600">
              <a:spcBef>
                <a:spcPts val="300"/>
              </a:spcBef>
              <a:buFont typeface="Arial" pitchFamily="34" charset="0"/>
              <a:buChar char="•"/>
              <a:defRPr sz="1600" b="0">
                <a:solidFill>
                  <a:schemeClr val="tx1"/>
                </a:solidFill>
              </a:defRPr>
            </a:lvl3pPr>
            <a:lvl4pPr marL="1314450" indent="-228600">
              <a:spcBef>
                <a:spcPts val="300"/>
              </a:spcBef>
              <a:buFont typeface="Arial" pitchFamily="34" charset="0"/>
              <a:buChar char="•"/>
              <a:defRPr sz="1600" b="0">
                <a:solidFill>
                  <a:schemeClr val="tx1"/>
                </a:solidFill>
              </a:defRPr>
            </a:lvl4pPr>
            <a:lvl5pPr marL="1714500" indent="-228600">
              <a:spcBef>
                <a:spcPts val="300"/>
              </a:spcBef>
              <a:buFont typeface="Arial" pitchFamily="34" charset="0"/>
              <a:buChar char="•"/>
              <a:tabLst/>
              <a:defRPr sz="16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9580153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723790" y="4415635"/>
            <a:ext cx="3946540" cy="166969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spcBef>
                <a:spcPts val="600"/>
              </a:spcBef>
              <a:buNone/>
              <a:defRPr sz="1050" baseline="0"/>
            </a:lvl1pPr>
          </a:lstStyle>
          <a:p>
            <a:r>
              <a:rPr lang="en-US" dirty="0" smtClean="0"/>
              <a:t>02. PHOTO</a:t>
            </a:r>
          </a:p>
          <a:p>
            <a:r>
              <a:rPr lang="en-US" dirty="0" smtClean="0"/>
              <a:t>Click on icon below to insert photo  here.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73670" y="1400175"/>
            <a:ext cx="3946540" cy="468515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spcBef>
                <a:spcPts val="600"/>
              </a:spcBef>
              <a:buNone/>
              <a:defRPr sz="1050" baseline="0"/>
            </a:lvl1pPr>
          </a:lstStyle>
          <a:p>
            <a:r>
              <a:rPr lang="en-US" dirty="0" smtClean="0"/>
              <a:t>01. PHOTO</a:t>
            </a:r>
          </a:p>
          <a:p>
            <a:r>
              <a:rPr lang="en-US" dirty="0" smtClean="0"/>
              <a:t>Click on icon below to insert photo  here.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3790" y="1400175"/>
            <a:ext cx="3963009" cy="286367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Insert Project Description: 1-2 sentences, with 20-40 words maximum, that should include the following elements: cost (revenue and/or construction cost in USD); project size or limits (feet/meters or miles/kilometers); phase of project (planning, design, or construction/ program management, ADG).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41410"/>
            <a:ext cx="8218488" cy="986635"/>
          </a:xfrm>
        </p:spPr>
        <p:txBody>
          <a:bodyPr/>
          <a:lstStyle>
            <a:lvl1pPr>
              <a:defRPr sz="2200" baseline="0"/>
            </a:lvl1pPr>
          </a:lstStyle>
          <a:p>
            <a:r>
              <a:rPr lang="en-US" dirty="0" smtClean="0"/>
              <a:t>Insert Project Name</a:t>
            </a:r>
            <a:br>
              <a:rPr lang="en-US" dirty="0" smtClean="0"/>
            </a:br>
            <a:r>
              <a:rPr lang="en-US" dirty="0" smtClean="0"/>
              <a:t>Insert Owner or Client Name </a:t>
            </a:r>
            <a:br>
              <a:rPr lang="en-US" dirty="0" smtClean="0"/>
            </a:br>
            <a:r>
              <a:rPr lang="en-US" dirty="0" smtClean="0"/>
              <a:t>Insert Project Location (City, State/Province, Country)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957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723790" y="4415635"/>
            <a:ext cx="3946540" cy="166969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spcBef>
                <a:spcPts val="600"/>
              </a:spcBef>
              <a:buNone/>
              <a:defRPr sz="1050" baseline="0"/>
            </a:lvl1pPr>
          </a:lstStyle>
          <a:p>
            <a:r>
              <a:rPr lang="en-US" dirty="0" smtClean="0"/>
              <a:t>02. PHOTO</a:t>
            </a:r>
          </a:p>
          <a:p>
            <a:r>
              <a:rPr lang="en-US" dirty="0" smtClean="0"/>
              <a:t>Click on icon below to insert photo  here.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73670" y="1400175"/>
            <a:ext cx="3946540" cy="468515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spcBef>
                <a:spcPts val="600"/>
              </a:spcBef>
              <a:buNone/>
              <a:defRPr sz="1050" baseline="0"/>
            </a:lvl1pPr>
          </a:lstStyle>
          <a:p>
            <a:r>
              <a:rPr lang="en-US" dirty="0" smtClean="0"/>
              <a:t>01. PHOTO</a:t>
            </a:r>
          </a:p>
          <a:p>
            <a:r>
              <a:rPr lang="en-US" dirty="0" smtClean="0"/>
              <a:t>Click on icon below to insert photo  here.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3790" y="1400175"/>
            <a:ext cx="3963009" cy="286367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Insert Project Description: 1-2 sentences, with 20-40 words maximum, that should include the following elements: cost (revenue and/or construction cost in USD); project size or limits (feet/meters or miles/kilometers); phase of project (planning, design, or construction/ program management, ADG).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41410"/>
            <a:ext cx="8218488" cy="986635"/>
          </a:xfrm>
        </p:spPr>
        <p:txBody>
          <a:bodyPr/>
          <a:lstStyle>
            <a:lvl1pPr>
              <a:defRPr sz="2200" baseline="0"/>
            </a:lvl1pPr>
          </a:lstStyle>
          <a:p>
            <a:r>
              <a:rPr lang="en-US" dirty="0" smtClean="0"/>
              <a:t>Insert Project Name</a:t>
            </a:r>
            <a:br>
              <a:rPr lang="en-US" dirty="0" smtClean="0"/>
            </a:br>
            <a:r>
              <a:rPr lang="en-US" dirty="0" smtClean="0"/>
              <a:t>Insert Owner or Client Name </a:t>
            </a:r>
            <a:br>
              <a:rPr lang="en-US" dirty="0" smtClean="0"/>
            </a:br>
            <a:r>
              <a:rPr lang="en-US" dirty="0" smtClean="0"/>
              <a:t>Insert Project Location (City, State/Province, Country)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215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732024" y="4415635"/>
            <a:ext cx="1821480" cy="166969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spcBef>
                <a:spcPts val="600"/>
              </a:spcBef>
              <a:buNone/>
              <a:defRPr sz="1050" baseline="0"/>
            </a:lvl1pPr>
          </a:lstStyle>
          <a:p>
            <a:r>
              <a:rPr lang="en-US" dirty="0" smtClean="0"/>
              <a:t>02. PHOTO</a:t>
            </a:r>
          </a:p>
          <a:p>
            <a:r>
              <a:rPr lang="en-US" dirty="0" smtClean="0"/>
              <a:t>Click on icon below to insert photo  here.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73670" y="1400175"/>
            <a:ext cx="3946540" cy="468515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spcBef>
                <a:spcPts val="600"/>
              </a:spcBef>
              <a:buNone/>
              <a:defRPr sz="1050" baseline="0"/>
            </a:lvl1pPr>
          </a:lstStyle>
          <a:p>
            <a:r>
              <a:rPr lang="en-US" dirty="0" smtClean="0"/>
              <a:t>01. PHOTO</a:t>
            </a:r>
          </a:p>
          <a:p>
            <a:r>
              <a:rPr lang="en-US" dirty="0" smtClean="0"/>
              <a:t>Click on icon below to insert photo  here.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3790" y="1400175"/>
            <a:ext cx="3963009" cy="286367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Insert Project Description: 1-2 sentences, with 20-40 words maximum, that should include the following elements: cost (revenue and/or construction cost in USD); project size or limits (feet/meters or miles/kilometers); phase of project (planning, design, or construction/ program management, ADG).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865319" y="4415635"/>
            <a:ext cx="1821480" cy="166969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spcBef>
                <a:spcPts val="600"/>
              </a:spcBef>
              <a:buNone/>
              <a:defRPr sz="1050" baseline="0"/>
            </a:lvl1pPr>
          </a:lstStyle>
          <a:p>
            <a:r>
              <a:rPr lang="en-US" dirty="0" smtClean="0"/>
              <a:t>03. PHOTO</a:t>
            </a:r>
          </a:p>
          <a:p>
            <a:r>
              <a:rPr lang="en-US" dirty="0" smtClean="0"/>
              <a:t>Click on icon below to insert photo  here.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41410"/>
            <a:ext cx="8218488" cy="986635"/>
          </a:xfrm>
        </p:spPr>
        <p:txBody>
          <a:bodyPr/>
          <a:lstStyle>
            <a:lvl1pPr>
              <a:defRPr sz="2200" baseline="0"/>
            </a:lvl1pPr>
          </a:lstStyle>
          <a:p>
            <a:r>
              <a:rPr lang="en-US" dirty="0" smtClean="0"/>
              <a:t>Insert Project Name</a:t>
            </a:r>
            <a:br>
              <a:rPr lang="en-US" dirty="0" smtClean="0"/>
            </a:br>
            <a:r>
              <a:rPr lang="en-US" dirty="0" smtClean="0"/>
              <a:t>Insert Owner or Client Name </a:t>
            </a:r>
            <a:br>
              <a:rPr lang="en-US" dirty="0" smtClean="0"/>
            </a:br>
            <a:r>
              <a:rPr lang="en-US" dirty="0" smtClean="0"/>
              <a:t>Insert Project Location (City, State/Province, Country)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123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723790" y="4415635"/>
            <a:ext cx="3946540" cy="166969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spcBef>
                <a:spcPts val="600"/>
              </a:spcBef>
              <a:buNone/>
              <a:defRPr sz="1050" baseline="0"/>
            </a:lvl1pPr>
          </a:lstStyle>
          <a:p>
            <a:r>
              <a:rPr lang="en-US" dirty="0" smtClean="0"/>
              <a:t>02. PHOTO</a:t>
            </a:r>
          </a:p>
          <a:p>
            <a:r>
              <a:rPr lang="en-US" dirty="0" smtClean="0"/>
              <a:t>Click on icon below to insert photo  here.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73670" y="1400175"/>
            <a:ext cx="3946540" cy="468515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spcBef>
                <a:spcPts val="600"/>
              </a:spcBef>
              <a:buNone/>
              <a:defRPr sz="1050" baseline="0"/>
            </a:lvl1pPr>
          </a:lstStyle>
          <a:p>
            <a:r>
              <a:rPr lang="en-US" dirty="0" smtClean="0"/>
              <a:t>01. PHOTO</a:t>
            </a:r>
          </a:p>
          <a:p>
            <a:r>
              <a:rPr lang="en-US" dirty="0" smtClean="0"/>
              <a:t>Click on icon below to insert photo  here.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3790" y="1400175"/>
            <a:ext cx="3963009" cy="286367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Insert Project Description: 1-2 sentences, with 20-40 words maximum, that should include the following elements: cost (revenue and/or construction cost in USD); project size or limits (feet/meters or miles/kilometers); phase of project (planning, design, or construction/ program management, ADG).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41410"/>
            <a:ext cx="8218488" cy="986635"/>
          </a:xfrm>
        </p:spPr>
        <p:txBody>
          <a:bodyPr/>
          <a:lstStyle>
            <a:lvl1pPr>
              <a:defRPr sz="2200" baseline="0"/>
            </a:lvl1pPr>
          </a:lstStyle>
          <a:p>
            <a:r>
              <a:rPr lang="en-US" dirty="0" smtClean="0"/>
              <a:t>Insert Project Name</a:t>
            </a:r>
            <a:br>
              <a:rPr lang="en-US" dirty="0" smtClean="0"/>
            </a:br>
            <a:r>
              <a:rPr lang="en-US" dirty="0" smtClean="0"/>
              <a:t>Insert Owner or Client Name </a:t>
            </a:r>
            <a:br>
              <a:rPr lang="en-US" dirty="0" smtClean="0"/>
            </a:br>
            <a:r>
              <a:rPr lang="en-US" dirty="0" smtClean="0"/>
              <a:t>Insert Project Location (City, State/Province, Country)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723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723790" y="4415635"/>
            <a:ext cx="3946540" cy="166969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spcBef>
                <a:spcPts val="600"/>
              </a:spcBef>
              <a:buNone/>
              <a:defRPr sz="1050" baseline="0"/>
            </a:lvl1pPr>
          </a:lstStyle>
          <a:p>
            <a:r>
              <a:rPr lang="en-US" dirty="0" smtClean="0"/>
              <a:t>02. PHOTO</a:t>
            </a:r>
          </a:p>
          <a:p>
            <a:r>
              <a:rPr lang="en-US" dirty="0" smtClean="0"/>
              <a:t>Click on icon below to insert photo  here.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73670" y="1400175"/>
            <a:ext cx="3946540" cy="468515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spcBef>
                <a:spcPts val="600"/>
              </a:spcBef>
              <a:buNone/>
              <a:defRPr sz="1050" baseline="0"/>
            </a:lvl1pPr>
          </a:lstStyle>
          <a:p>
            <a:r>
              <a:rPr lang="en-US" dirty="0" smtClean="0"/>
              <a:t>01. PHOTO</a:t>
            </a:r>
          </a:p>
          <a:p>
            <a:r>
              <a:rPr lang="en-US" dirty="0" smtClean="0"/>
              <a:t>Click on icon below to insert photo  here.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3790" y="1400175"/>
            <a:ext cx="3963009" cy="286367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Insert Project Description: 1-2 sentences, with 20-40 words maximum, that should include the following elements: cost (revenue and/or construction cost in USD); project size or limits (feet/meters or miles/kilometers); phase of project (planning, design, or construction/ program management, ADG).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41410"/>
            <a:ext cx="8218488" cy="986635"/>
          </a:xfrm>
        </p:spPr>
        <p:txBody>
          <a:bodyPr/>
          <a:lstStyle>
            <a:lvl1pPr>
              <a:defRPr sz="2200" baseline="0"/>
            </a:lvl1pPr>
          </a:lstStyle>
          <a:p>
            <a:r>
              <a:rPr lang="en-US" dirty="0" smtClean="0"/>
              <a:t>Insert Project Name</a:t>
            </a:r>
            <a:br>
              <a:rPr lang="en-US" dirty="0" smtClean="0"/>
            </a:br>
            <a:r>
              <a:rPr lang="en-US" dirty="0" smtClean="0"/>
              <a:t>Insert Owner or Client Name </a:t>
            </a:r>
            <a:br>
              <a:rPr lang="en-US" dirty="0" smtClean="0"/>
            </a:br>
            <a:r>
              <a:rPr lang="en-US" dirty="0" smtClean="0"/>
              <a:t>Insert Project Location (City, State/Province, Country)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526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73670" y="1400175"/>
            <a:ext cx="3946540" cy="4685150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spcBef>
                <a:spcPts val="600"/>
              </a:spcBef>
              <a:buNone/>
              <a:defRPr sz="1050" baseline="0"/>
            </a:lvl1pPr>
          </a:lstStyle>
          <a:p>
            <a:r>
              <a:rPr lang="en-US" dirty="0" smtClean="0"/>
              <a:t>01. PHOTO</a:t>
            </a:r>
          </a:p>
          <a:p>
            <a:r>
              <a:rPr lang="en-US" dirty="0" smtClean="0"/>
              <a:t>Click on icon below to insert photo  here.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3790" y="1400175"/>
            <a:ext cx="3963009" cy="468515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Insert Project Description: 1-2 sentences, with 20-40 words maximum, that should include the following elements: cost (revenue and/or construction cost in USD); project size or limits (feet/meters or miles/kilometers); phase of project (planning, design, or construction/ program management, ADG).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41410"/>
            <a:ext cx="8218488" cy="986635"/>
          </a:xfrm>
        </p:spPr>
        <p:txBody>
          <a:bodyPr/>
          <a:lstStyle>
            <a:lvl1pPr>
              <a:defRPr sz="2200" baseline="0"/>
            </a:lvl1pPr>
          </a:lstStyle>
          <a:p>
            <a:r>
              <a:rPr lang="en-US" dirty="0" smtClean="0"/>
              <a:t>Insert Project Name</a:t>
            </a:r>
            <a:br>
              <a:rPr lang="en-US" dirty="0" smtClean="0"/>
            </a:br>
            <a:r>
              <a:rPr lang="en-US" dirty="0" smtClean="0"/>
              <a:t>Insert Owner or Client Name </a:t>
            </a:r>
            <a:br>
              <a:rPr lang="en-US" dirty="0" smtClean="0"/>
            </a:br>
            <a:r>
              <a:rPr lang="en-US" dirty="0" smtClean="0"/>
              <a:t>Insert Project Location (City, State/Province, Country)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15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732024" y="4415635"/>
            <a:ext cx="1821480" cy="166969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spcBef>
                <a:spcPts val="600"/>
              </a:spcBef>
              <a:buNone/>
              <a:defRPr sz="1050" baseline="0"/>
            </a:lvl1pPr>
          </a:lstStyle>
          <a:p>
            <a:r>
              <a:rPr lang="en-US" dirty="0" smtClean="0"/>
              <a:t>02. PHOTO</a:t>
            </a:r>
          </a:p>
          <a:p>
            <a:r>
              <a:rPr lang="en-US" dirty="0" smtClean="0"/>
              <a:t>Click on icon below to insert photo  here.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73670" y="1400175"/>
            <a:ext cx="3946540" cy="468515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spcBef>
                <a:spcPts val="600"/>
              </a:spcBef>
              <a:buNone/>
              <a:defRPr sz="1050" baseline="0"/>
            </a:lvl1pPr>
          </a:lstStyle>
          <a:p>
            <a:r>
              <a:rPr lang="en-US" dirty="0" smtClean="0"/>
              <a:t>01. PHOTO</a:t>
            </a:r>
          </a:p>
          <a:p>
            <a:r>
              <a:rPr lang="en-US" dirty="0" smtClean="0"/>
              <a:t>Click on icon below to insert photo  here.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3790" y="1400175"/>
            <a:ext cx="3963009" cy="286367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Insert Project Description: 1-2 sentences, with 20-40 words maximum, that should include the following elements: cost (revenue and/or construction cost in USD); project size or limits (feet/meters or miles/kilometers); phase of project (planning, design, or construction/ program management, ADG).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865319" y="4415635"/>
            <a:ext cx="1821480" cy="166969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spcBef>
                <a:spcPts val="600"/>
              </a:spcBef>
              <a:buNone/>
              <a:defRPr sz="1050" baseline="0"/>
            </a:lvl1pPr>
          </a:lstStyle>
          <a:p>
            <a:r>
              <a:rPr lang="en-US" dirty="0" smtClean="0"/>
              <a:t>03. PHOTO</a:t>
            </a:r>
          </a:p>
          <a:p>
            <a:r>
              <a:rPr lang="en-US" dirty="0" smtClean="0"/>
              <a:t>Click on icon below to insert photo  here.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41410"/>
            <a:ext cx="8218488" cy="986635"/>
          </a:xfrm>
        </p:spPr>
        <p:txBody>
          <a:bodyPr/>
          <a:lstStyle>
            <a:lvl1pPr>
              <a:defRPr sz="2200" baseline="0"/>
            </a:lvl1pPr>
          </a:lstStyle>
          <a:p>
            <a:r>
              <a:rPr lang="en-US" dirty="0" smtClean="0"/>
              <a:t>Insert Project Name</a:t>
            </a:r>
            <a:br>
              <a:rPr lang="en-US" dirty="0" smtClean="0"/>
            </a:br>
            <a:r>
              <a:rPr lang="en-US" dirty="0" smtClean="0"/>
              <a:t>Insert Owner or Client Name </a:t>
            </a:r>
            <a:br>
              <a:rPr lang="en-US" dirty="0" smtClean="0"/>
            </a:br>
            <a:r>
              <a:rPr lang="en-US" dirty="0" smtClean="0"/>
              <a:t>Insert Project Location (City, State/Province, Country)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2274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73670" y="1400175"/>
            <a:ext cx="3946540" cy="4685150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spcBef>
                <a:spcPts val="600"/>
              </a:spcBef>
              <a:buNone/>
              <a:defRPr sz="1050" baseline="0"/>
            </a:lvl1pPr>
          </a:lstStyle>
          <a:p>
            <a:r>
              <a:rPr lang="en-US" dirty="0" smtClean="0"/>
              <a:t>01. PHOTO</a:t>
            </a:r>
          </a:p>
          <a:p>
            <a:r>
              <a:rPr lang="en-US" dirty="0" smtClean="0"/>
              <a:t>Click on icon below to insert photo  here.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3790" y="1400175"/>
            <a:ext cx="3963009" cy="468515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Insert Project Description: 1-2 sentences, with 20-40 words maximum, that should include the following elements: cost (revenue and/or construction cost in USD); project size or limits (feet/meters or miles/kilometers); phase of project (planning, design, or construction/ program management, ADG).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41410"/>
            <a:ext cx="8218488" cy="986635"/>
          </a:xfrm>
        </p:spPr>
        <p:txBody>
          <a:bodyPr/>
          <a:lstStyle>
            <a:lvl1pPr>
              <a:defRPr sz="2200" baseline="0"/>
            </a:lvl1pPr>
          </a:lstStyle>
          <a:p>
            <a:r>
              <a:rPr lang="en-US" dirty="0" smtClean="0"/>
              <a:t>Insert Project Name</a:t>
            </a:r>
            <a:br>
              <a:rPr lang="en-US" dirty="0" smtClean="0"/>
            </a:br>
            <a:r>
              <a:rPr lang="en-US" dirty="0" smtClean="0"/>
              <a:t>Insert Owner or Client Name </a:t>
            </a:r>
            <a:br>
              <a:rPr lang="en-US" dirty="0" smtClean="0"/>
            </a:br>
            <a:r>
              <a:rPr lang="en-US" dirty="0" smtClean="0"/>
              <a:t>Insert Project Location (City, State/Province, Country)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0798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23925"/>
            <a:ext cx="8458200" cy="779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14325" y="1719263"/>
            <a:ext cx="4148138" cy="466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863" y="1719263"/>
            <a:ext cx="4148137" cy="466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6998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86775" y="6477000"/>
            <a:ext cx="5810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379CD-74AC-488A-A4D3-04E8A50472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8138" y="1071563"/>
            <a:ext cx="8448675" cy="51006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76550019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379CD-74AC-488A-A4D3-04E8A50472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8138" y="0"/>
            <a:ext cx="8448675" cy="750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38138" y="1071563"/>
            <a:ext cx="8448675" cy="51006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078940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UE-GREEN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47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219200"/>
            <a:ext cx="7086600" cy="1752600"/>
          </a:xfrm>
        </p:spPr>
        <p:txBody>
          <a:bodyPr anchor="t" anchorCtr="0"/>
          <a:lstStyle>
            <a:lvl1pPr>
              <a:lnSpc>
                <a:spcPts val="4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304800"/>
            <a:ext cx="1352550" cy="3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91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U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04800" y="5791200"/>
            <a:ext cx="31242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947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38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752600"/>
            <a:ext cx="8305800" cy="3733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0A50D-8C37-4C94-91FD-E4DFEE44846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3207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8" t="4063" b="47645"/>
          <a:stretch/>
        </p:blipFill>
        <p:spPr>
          <a:xfrm>
            <a:off x="6250324" y="6006663"/>
            <a:ext cx="2893676" cy="8513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8763" y="228356"/>
            <a:ext cx="8196506" cy="44649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0"/>
              </a:spcBef>
              <a:defRPr sz="2400" baseline="0">
                <a:solidFill>
                  <a:schemeClr val="accent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slide header 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4501" y="623571"/>
            <a:ext cx="8211312" cy="0"/>
          </a:xfrm>
          <a:prstGeom prst="line">
            <a:avLst/>
          </a:prstGeom>
          <a:noFill/>
          <a:ln w="6350" cap="flat" cmpd="sng" algn="ctr">
            <a:solidFill>
              <a:schemeClr val="accent4"/>
            </a:solidFill>
            <a:prstDash val="solid"/>
          </a:ln>
          <a:effectLst/>
        </p:spPr>
      </p:cxn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871538"/>
            <a:ext cx="8235950" cy="4741862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defRPr sz="2400" b="0" baseline="0">
                <a:solidFill>
                  <a:schemeClr val="accent6"/>
                </a:solidFill>
              </a:defRPr>
            </a:lvl1pPr>
            <a:lvl2pPr marL="711200" indent="-285750">
              <a:buClr>
                <a:schemeClr val="accent4"/>
              </a:buClr>
              <a:defRPr sz="2000">
                <a:solidFill>
                  <a:schemeClr val="accent6"/>
                </a:solidFill>
              </a:defRPr>
            </a:lvl2pPr>
            <a:lvl3pPr>
              <a:defRPr sz="1800"/>
            </a:lvl3pPr>
            <a:lvl5pPr marL="1077913" indent="-228600">
              <a:buClr>
                <a:schemeClr val="accent4"/>
              </a:buCl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 smtClean="0"/>
              <a:t>Level 1bullet text 24 </a:t>
            </a:r>
            <a:r>
              <a:rPr lang="en-US" dirty="0" err="1" smtClean="0"/>
              <a:t>pt</a:t>
            </a:r>
            <a:r>
              <a:rPr lang="en-US" dirty="0" smtClean="0"/>
              <a:t> Arial</a:t>
            </a:r>
          </a:p>
          <a:p>
            <a:pPr lvl="1"/>
            <a:r>
              <a:rPr lang="en-US" dirty="0" smtClean="0"/>
              <a:t>Level 2 bullet 20 </a:t>
            </a:r>
            <a:r>
              <a:rPr lang="en-US" dirty="0" err="1" smtClean="0"/>
              <a:t>pt</a:t>
            </a:r>
            <a:r>
              <a:rPr lang="en-US" dirty="0" smtClean="0"/>
              <a:t> Arial</a:t>
            </a:r>
          </a:p>
          <a:p>
            <a:pPr lvl="4"/>
            <a:r>
              <a:rPr lang="en-US" dirty="0" smtClean="0"/>
              <a:t>Level 3 bullet 18 </a:t>
            </a:r>
            <a:r>
              <a:rPr lang="en-US" dirty="0" err="1" smtClean="0"/>
              <a:t>pt</a:t>
            </a:r>
            <a:r>
              <a:rPr lang="en-US" dirty="0" smtClean="0"/>
              <a:t> Arial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099898" y="6603911"/>
            <a:ext cx="1768475" cy="1889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4AC22C-2591-44ED-A301-880066F54C48}" type="slidenum">
              <a:rPr lang="en-US" altLang="en-US" smtClean="0">
                <a:solidFill>
                  <a:schemeClr val="bg1"/>
                </a:solidFill>
              </a:rPr>
              <a:pPr algn="r"/>
              <a:t>‹#›</a:t>
            </a:fld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175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01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01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0200"/>
            <a:ext cx="8218488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001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7176" name="Picture 8" descr="AECOM_Logo2"/>
          <p:cNvPicPr>
            <a:picLocks noChangeAspect="1" noChangeArrowheads="1"/>
          </p:cNvPicPr>
          <p:nvPr userDrawn="1"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7872413" y="6300788"/>
            <a:ext cx="876300" cy="312737"/>
          </a:xfrm>
          <a:prstGeom prst="rect">
            <a:avLst/>
          </a:prstGeom>
          <a:noFill/>
        </p:spPr>
      </p:pic>
      <p:sp>
        <p:nvSpPr>
          <p:cNvPr id="717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620963" y="6430963"/>
            <a:ext cx="17716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fld id="{620B0F36-EAE3-4437-A13F-8DFED0A01679}" type="datetime4">
              <a:rPr lang="en-US"/>
              <a:pPr/>
              <a:t>August 14, 2018</a:t>
            </a:fld>
            <a:endParaRPr lang="en-US" dirty="0"/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430963"/>
            <a:ext cx="17938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51388" y="6430963"/>
            <a:ext cx="1768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</a:t>
            </a:r>
            <a:fld id="{7FDF1814-0918-4A32-AF00-50E58233D3A9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1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234950" indent="-234950" algn="l" rtl="0" fontAlgn="base">
        <a:lnSpc>
          <a:spcPct val="95000"/>
        </a:lnSpc>
        <a:spcBef>
          <a:spcPct val="7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88950" indent="-233363" algn="l" rtl="0" fontAlgn="base">
        <a:lnSpc>
          <a:spcPct val="9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692150" indent="-168275" algn="l" rtl="0" fontAlgn="base">
        <a:lnSpc>
          <a:spcPct val="95000"/>
        </a:lnSpc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895350" indent="-180975" algn="l" rtl="0" fontAlgn="base">
        <a:lnSpc>
          <a:spcPct val="95000"/>
        </a:lnSpc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lnSpc>
          <a:spcPct val="95000"/>
        </a:lnSpc>
        <a:spcBef>
          <a:spcPct val="1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5000"/>
        </a:lnSpc>
        <a:spcBef>
          <a:spcPct val="1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5000"/>
        </a:lnSpc>
        <a:spcBef>
          <a:spcPct val="1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5000"/>
        </a:lnSpc>
        <a:spcBef>
          <a:spcPct val="1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5000"/>
        </a:lnSpc>
        <a:spcBef>
          <a:spcPct val="1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0200"/>
            <a:ext cx="8218488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001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7176" name="Picture 8" descr="AECOM_Logo2"/>
          <p:cNvPicPr>
            <a:picLocks noChangeAspect="1" noChangeArrowheads="1"/>
          </p:cNvPicPr>
          <p:nvPr userDrawn="1"/>
        </p:nvPicPr>
        <p:blipFill>
          <a:blip r:embed="rId30" cstate="screen"/>
          <a:srcRect/>
          <a:stretch>
            <a:fillRect/>
          </a:stretch>
        </p:blipFill>
        <p:spPr bwMode="auto">
          <a:xfrm>
            <a:off x="7872413" y="6300788"/>
            <a:ext cx="876300" cy="312737"/>
          </a:xfrm>
          <a:prstGeom prst="rect">
            <a:avLst/>
          </a:prstGeom>
          <a:noFill/>
        </p:spPr>
      </p:pic>
      <p:sp>
        <p:nvSpPr>
          <p:cNvPr id="717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620963" y="6430963"/>
            <a:ext cx="17716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fld id="{620B0F36-EAE3-4437-A13F-8DFED0A01679}" type="datetime4">
              <a:rPr lang="en-US">
                <a:solidFill>
                  <a:srgbClr val="000000"/>
                </a:solidFill>
                <a:latin typeface="Arial"/>
              </a:rPr>
              <a:pPr/>
              <a:t>August 14, 2018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430963"/>
            <a:ext cx="17938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latin typeface="Arial"/>
              </a:rPr>
              <a:t>Presentation Title</a:t>
            </a:r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51388" y="6430963"/>
            <a:ext cx="1768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latin typeface="Arial"/>
              </a:rPr>
              <a:t>Page </a:t>
            </a:r>
            <a:fld id="{7FDF1814-0918-4A32-AF00-50E58233D3A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03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234950" indent="-234950" algn="l" rtl="0" fontAlgn="base">
        <a:lnSpc>
          <a:spcPct val="95000"/>
        </a:lnSpc>
        <a:spcBef>
          <a:spcPct val="7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88950" indent="-233363" algn="l" rtl="0" fontAlgn="base">
        <a:lnSpc>
          <a:spcPct val="9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692150" indent="-168275" algn="l" rtl="0" fontAlgn="base">
        <a:lnSpc>
          <a:spcPct val="95000"/>
        </a:lnSpc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895350" indent="-180975" algn="l" rtl="0" fontAlgn="base">
        <a:lnSpc>
          <a:spcPct val="95000"/>
        </a:lnSpc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lnSpc>
          <a:spcPct val="95000"/>
        </a:lnSpc>
        <a:spcBef>
          <a:spcPct val="1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5000"/>
        </a:lnSpc>
        <a:spcBef>
          <a:spcPct val="1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5000"/>
        </a:lnSpc>
        <a:spcBef>
          <a:spcPct val="1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5000"/>
        </a:lnSpc>
        <a:spcBef>
          <a:spcPct val="1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5000"/>
        </a:lnSpc>
        <a:spcBef>
          <a:spcPct val="1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9.jpeg"/><Relationship Id="rId5" Type="http://schemas.microsoft.com/office/2007/relationships/hdphoto" Target="../media/hdphoto1.wdp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Bus Rapid Transit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6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457200" y="1219200"/>
            <a:ext cx="8001000" cy="1752600"/>
          </a:xfrm>
        </p:spPr>
        <p:txBody>
          <a:bodyPr/>
          <a:lstStyle/>
          <a:p>
            <a:r>
              <a:rPr lang="en-US" sz="4400" dirty="0" smtClean="0"/>
              <a:t>Transitway Alternatives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62705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Median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8" y="1076747"/>
            <a:ext cx="8448675" cy="5090268"/>
          </a:xfrm>
        </p:spPr>
      </p:pic>
    </p:spTree>
    <p:extLst>
      <p:ext uri="{BB962C8B-B14F-4D97-AF65-F5344CB8AC3E}">
        <p14:creationId xmlns:p14="http://schemas.microsoft.com/office/powerpoint/2010/main" val="290932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Curbside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8" y="1251917"/>
            <a:ext cx="8448675" cy="4739929"/>
          </a:xfrm>
        </p:spPr>
      </p:pic>
    </p:spTree>
    <p:extLst>
      <p:ext uri="{BB962C8B-B14F-4D97-AF65-F5344CB8AC3E}">
        <p14:creationId xmlns:p14="http://schemas.microsoft.com/office/powerpoint/2010/main" val="143340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Offset</a:t>
            </a:r>
            <a:endParaRPr lang="en-US" dirty="0"/>
          </a:p>
        </p:txBody>
      </p:sp>
      <p:pic>
        <p:nvPicPr>
          <p:cNvPr id="5" name="Content Placeholder 4" descr="Nashville-BRT_Prototypes_2012-05-04_067_Page_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3721" t="7376" r="3479" b="58263"/>
          <a:stretch>
            <a:fillRect/>
          </a:stretch>
        </p:blipFill>
        <p:spPr>
          <a:xfrm>
            <a:off x="18288" y="2538034"/>
            <a:ext cx="9125712" cy="2186366"/>
          </a:xfrm>
        </p:spPr>
      </p:pic>
    </p:spTree>
    <p:extLst>
      <p:ext uri="{BB962C8B-B14F-4D97-AF65-F5344CB8AC3E}">
        <p14:creationId xmlns:p14="http://schemas.microsoft.com/office/powerpoint/2010/main" val="96806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HealthLine</a:t>
            </a:r>
            <a:r>
              <a:rPr lang="en-US" dirty="0"/>
              <a:t> </a:t>
            </a:r>
            <a:r>
              <a:rPr lang="en-US" dirty="0" smtClean="0"/>
              <a:t>Transitway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2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1" y="1071563"/>
            <a:ext cx="6800849" cy="5100637"/>
          </a:xfrm>
        </p:spPr>
      </p:pic>
    </p:spTree>
    <p:extLst>
      <p:ext uri="{BB962C8B-B14F-4D97-AF65-F5344CB8AC3E}">
        <p14:creationId xmlns:p14="http://schemas.microsoft.com/office/powerpoint/2010/main" val="334268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1" y="1071563"/>
            <a:ext cx="6800849" cy="5100637"/>
          </a:xfrm>
        </p:spPr>
      </p:pic>
    </p:spTree>
    <p:extLst>
      <p:ext uri="{BB962C8B-B14F-4D97-AF65-F5344CB8AC3E}">
        <p14:creationId xmlns:p14="http://schemas.microsoft.com/office/powerpoint/2010/main" val="154540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1" y="1071563"/>
            <a:ext cx="6800849" cy="5100637"/>
          </a:xfrm>
        </p:spPr>
      </p:pic>
    </p:spTree>
    <p:extLst>
      <p:ext uri="{BB962C8B-B14F-4D97-AF65-F5344CB8AC3E}">
        <p14:creationId xmlns:p14="http://schemas.microsoft.com/office/powerpoint/2010/main" val="13543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1" y="1071563"/>
            <a:ext cx="6800849" cy="5100637"/>
          </a:xfrm>
        </p:spPr>
      </p:pic>
    </p:spTree>
    <p:extLst>
      <p:ext uri="{BB962C8B-B14F-4D97-AF65-F5344CB8AC3E}">
        <p14:creationId xmlns:p14="http://schemas.microsoft.com/office/powerpoint/2010/main" val="303488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457200" y="1219200"/>
            <a:ext cx="8001000" cy="1752600"/>
          </a:xfrm>
        </p:spPr>
        <p:txBody>
          <a:bodyPr/>
          <a:lstStyle/>
          <a:p>
            <a:r>
              <a:rPr lang="en-US" sz="4400" dirty="0" smtClean="0"/>
              <a:t>Transit Signal Priority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11077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91110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019609"/>
              </p:ext>
            </p:extLst>
          </p:nvPr>
        </p:nvGraphicFramePr>
        <p:xfrm>
          <a:off x="355599" y="974789"/>
          <a:ext cx="8585200" cy="4862485"/>
        </p:xfrm>
        <a:graphic>
          <a:graphicData uri="http://schemas.openxmlformats.org/drawingml/2006/table">
            <a:tbl>
              <a:tblPr firstRow="1" bandCol="1">
                <a:tableStyleId>{5FD0F851-EC5A-4D38-B0AD-8093EC10F338}</a:tableStyleId>
              </a:tblPr>
              <a:tblGrid>
                <a:gridCol w="1487557"/>
                <a:gridCol w="1594675"/>
                <a:gridCol w="1307875"/>
                <a:gridCol w="1393837"/>
                <a:gridCol w="1430966"/>
                <a:gridCol w="1370290"/>
              </a:tblGrid>
              <a:tr h="7577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Simplest</a:t>
                      </a:r>
                    </a:p>
                  </a:txBody>
                  <a:tcPr marT="45691" marB="45691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Stations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691" marB="45691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Running Ways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691" marB="45691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Service Plan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691" marB="45691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Vehicles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691" marB="45691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Systems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691" marB="45691" anchor="ctr" horzOverflow="overflow">
                    <a:solidFill>
                      <a:srgbClr val="000000"/>
                    </a:solidFill>
                  </a:tcPr>
                </a:tc>
              </a:tr>
              <a:tr h="16929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“Rapid Bus,”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“BRT Lite”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691" marB="45691" anchor="ctr" horzOverflow="overflow"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“Super” Stops, Shelter</a:t>
                      </a:r>
                    </a:p>
                  </a:txBody>
                  <a:tcPr marT="45691" marB="45691" anchor="ctr" horzOverflow="overflow"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Mixed Traffic, Queue Jumpers</a:t>
                      </a:r>
                    </a:p>
                  </a:txBody>
                  <a:tcPr marT="45691" marB="45691" anchor="ctr" horzOverflow="overflow"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Trunk/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Feeder: Single       All-Stops Trunk Line</a:t>
                      </a:r>
                    </a:p>
                  </a:txBody>
                  <a:tcPr marT="45691" marB="45691" anchor="ctr" horzOverflow="overflow"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Buses with Unique Rte. ID’s, Head Signs, livery</a:t>
                      </a:r>
                    </a:p>
                  </a:txBody>
                  <a:tcPr marT="45691" marB="45691" anchor="ctr" horzOverflow="overflow"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Next bus information at stations, IC fare collection</a:t>
                      </a:r>
                    </a:p>
                  </a:txBody>
                  <a:tcPr marT="45691" marB="45691" anchor="ctr" horzOverflow="overflow"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1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High, Quality and Capacity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BRT, e.g., Bogota</a:t>
                      </a:r>
                    </a:p>
                  </a:txBody>
                  <a:tcPr marT="45691" marB="45691" anchor="ctr" horzOverflow="overflow"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Platforms, P/R, Amenities, Services</a:t>
                      </a:r>
                    </a:p>
                  </a:txBody>
                  <a:tcPr marT="45691" marB="45691" anchor="ctr" horzOverflow="overflow"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Fully dedicated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running way,  partial grade separation</a:t>
                      </a:r>
                    </a:p>
                  </a:txBody>
                  <a:tcPr marT="45691" marB="45691" anchor="ctr" horzOverflow="overflow"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Combo.:  All-Stops; On-Line Expresses; Integrated Feeder/ Trunk</a:t>
                      </a:r>
                    </a:p>
                  </a:txBody>
                  <a:tcPr marT="45691" marB="45691" anchor="ctr" horzOverflow="overflow"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Hybrid electric; Guided; Specialized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Vehicles</a:t>
                      </a:r>
                    </a:p>
                  </a:txBody>
                  <a:tcPr marT="45691" marB="45691" anchor="ctr" horzOverflow="overflow"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Central Control Room, TSP, CAD,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Off-board/ efficient  fare collection</a:t>
                      </a:r>
                    </a:p>
                  </a:txBody>
                  <a:tcPr marT="45691" marB="45691" anchor="ctr" horzOverflow="overflow"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7390" name="Text Box 46"/>
          <p:cNvSpPr txBox="1">
            <a:spLocks noChangeArrowheads="1"/>
          </p:cNvSpPr>
          <p:nvPr/>
        </p:nvSpPr>
        <p:spPr bwMode="auto">
          <a:xfrm>
            <a:off x="2955925" y="265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0000"/>
              </a:lnSpc>
              <a:spcBef>
                <a:spcPct val="5000"/>
              </a:spcBef>
              <a:spcAft>
                <a:spcPct val="5000"/>
              </a:spcAft>
              <a:buChar char="•"/>
              <a:defRPr sz="3200"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lnSpc>
                <a:spcPct val="80000"/>
              </a:lnSpc>
              <a:spcBef>
                <a:spcPct val="5000"/>
              </a:spcBef>
              <a:spcAft>
                <a:spcPct val="5000"/>
              </a:spcAft>
              <a:buChar char="–"/>
              <a:defRPr sz="2800"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lnSpc>
                <a:spcPct val="80000"/>
              </a:lnSpc>
              <a:spcBef>
                <a:spcPct val="5000"/>
              </a:spcBef>
              <a:spcAft>
                <a:spcPct val="5000"/>
              </a:spcAft>
              <a:buChar char="•"/>
              <a:defRPr sz="2400"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lnSpc>
                <a:spcPct val="80000"/>
              </a:lnSpc>
              <a:spcBef>
                <a:spcPct val="5000"/>
              </a:spcBef>
              <a:spcAft>
                <a:spcPct val="5000"/>
              </a:spcAft>
              <a:buChar char="–"/>
              <a:defRPr sz="2000"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80000"/>
              </a:lnSpc>
              <a:spcBef>
                <a:spcPct val="5000"/>
              </a:spcBef>
              <a:spcAft>
                <a:spcPct val="5000"/>
              </a:spcAft>
              <a:buChar char="»"/>
              <a:defRPr sz="2000"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"/>
              </a:spcBef>
              <a:spcAft>
                <a:spcPct val="5000"/>
              </a:spcAft>
              <a:buChar char="»"/>
              <a:defRPr sz="2000"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"/>
              </a:spcBef>
              <a:spcAft>
                <a:spcPct val="5000"/>
              </a:spcAft>
              <a:buChar char="»"/>
              <a:defRPr sz="2000"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"/>
              </a:spcBef>
              <a:spcAft>
                <a:spcPct val="5000"/>
              </a:spcAft>
              <a:buChar char="»"/>
              <a:defRPr sz="2000"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"/>
              </a:spcBef>
              <a:spcAft>
                <a:spcPct val="5000"/>
              </a:spcAft>
              <a:buChar char="»"/>
              <a:defRPr sz="2000"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i="0" dirty="0">
              <a:solidFill>
                <a:schemeClr val="tx1"/>
              </a:solidFill>
            </a:endParaRPr>
          </a:p>
        </p:txBody>
      </p:sp>
      <p:sp>
        <p:nvSpPr>
          <p:cNvPr id="57392" name="Line 48"/>
          <p:cNvSpPr>
            <a:spLocks noChangeShapeType="1"/>
          </p:cNvSpPr>
          <p:nvPr/>
        </p:nvSpPr>
        <p:spPr bwMode="auto">
          <a:xfrm>
            <a:off x="1057276" y="2994024"/>
            <a:ext cx="0" cy="961288"/>
          </a:xfrm>
          <a:prstGeom prst="line">
            <a:avLst/>
          </a:prstGeom>
          <a:noFill/>
          <a:ln w="76200">
            <a:solidFill>
              <a:schemeClr val="accent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>
                <a:solidFill>
                  <a:schemeClr val="accent4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Types </a:t>
            </a:r>
            <a:r>
              <a:rPr lang="en-US" dirty="0">
                <a:latin typeface="Arial" charset="0"/>
                <a:cs typeface="Arial" charset="0"/>
              </a:rPr>
              <a:t>of “BRT”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456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0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4"/>
          <a:stretch>
            <a:fillRect/>
          </a:stretch>
        </p:blipFill>
        <p:spPr bwMode="auto">
          <a:xfrm>
            <a:off x="905933" y="982133"/>
            <a:ext cx="7316183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Oval 3"/>
          <p:cNvSpPr>
            <a:spLocks noChangeArrowheads="1"/>
          </p:cNvSpPr>
          <p:nvPr/>
        </p:nvSpPr>
        <p:spPr bwMode="auto">
          <a:xfrm>
            <a:off x="965203" y="1718736"/>
            <a:ext cx="1794935" cy="1132868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66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Vehicles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93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46" y="1109359"/>
            <a:ext cx="6700058" cy="5025044"/>
          </a:xfrm>
        </p:spPr>
      </p:pic>
    </p:spTree>
    <p:extLst>
      <p:ext uri="{BB962C8B-B14F-4D97-AF65-F5344CB8AC3E}">
        <p14:creationId xmlns:p14="http://schemas.microsoft.com/office/powerpoint/2010/main" val="261852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81" y="1113516"/>
            <a:ext cx="6687589" cy="5016731"/>
          </a:xfrm>
        </p:spPr>
      </p:pic>
    </p:spTree>
    <p:extLst>
      <p:ext uri="{BB962C8B-B14F-4D97-AF65-F5344CB8AC3E}">
        <p14:creationId xmlns:p14="http://schemas.microsoft.com/office/powerpoint/2010/main" val="40998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Precision Docking 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566863"/>
            <a:ext cx="6705600" cy="445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35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46" y="1109359"/>
            <a:ext cx="6700058" cy="5025044"/>
          </a:xfrm>
        </p:spPr>
      </p:pic>
    </p:spTree>
    <p:extLst>
      <p:ext uri="{BB962C8B-B14F-4D97-AF65-F5344CB8AC3E}">
        <p14:creationId xmlns:p14="http://schemas.microsoft.com/office/powerpoint/2010/main" val="65602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1" y="1071563"/>
            <a:ext cx="6800849" cy="5100637"/>
          </a:xfrm>
        </p:spPr>
      </p:pic>
    </p:spTree>
    <p:extLst>
      <p:ext uri="{BB962C8B-B14F-4D97-AF65-F5344CB8AC3E}">
        <p14:creationId xmlns:p14="http://schemas.microsoft.com/office/powerpoint/2010/main" val="323980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467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Level Boarding</a:t>
            </a:r>
          </a:p>
        </p:txBody>
      </p:sp>
      <p:pic>
        <p:nvPicPr>
          <p:cNvPr id="50179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0" y="1524000"/>
            <a:ext cx="348615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35433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1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1" y="1071563"/>
            <a:ext cx="6800849" cy="5100637"/>
          </a:xfrm>
        </p:spPr>
      </p:pic>
    </p:spTree>
    <p:extLst>
      <p:ext uri="{BB962C8B-B14F-4D97-AF65-F5344CB8AC3E}">
        <p14:creationId xmlns:p14="http://schemas.microsoft.com/office/powerpoint/2010/main" val="110250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81" y="1113516"/>
            <a:ext cx="6687589" cy="5016731"/>
          </a:xfrm>
        </p:spPr>
      </p:pic>
    </p:spTree>
    <p:extLst>
      <p:ext uri="{BB962C8B-B14F-4D97-AF65-F5344CB8AC3E}">
        <p14:creationId xmlns:p14="http://schemas.microsoft.com/office/powerpoint/2010/main" val="5904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dirty="0" smtClean="0"/>
              <a:t>Flexibility: </a:t>
            </a:r>
            <a:r>
              <a:rPr lang="en-US" altLang="en-US" dirty="0" smtClean="0">
                <a:solidFill>
                  <a:schemeClr val="accent6"/>
                </a:solidFill>
              </a:rPr>
              <a:t>Operations on the Busway</a:t>
            </a: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 flipV="1">
            <a:off x="7683912" y="2302221"/>
            <a:ext cx="1588" cy="22272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 rot="-5400000">
            <a:off x="7201312" y="1698971"/>
            <a:ext cx="993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b="1" dirty="0">
                <a:solidFill>
                  <a:schemeClr val="folHlink"/>
                </a:solidFill>
                <a:latin typeface="GillSans" pitchFamily="34" charset="0"/>
              </a:rPr>
              <a:t>Station</a:t>
            </a: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 flipV="1">
            <a:off x="6174200" y="2302221"/>
            <a:ext cx="1587" cy="22272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 rot="-5400000">
            <a:off x="5690012" y="1698971"/>
            <a:ext cx="993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b="1" dirty="0">
                <a:solidFill>
                  <a:schemeClr val="folHlink"/>
                </a:solidFill>
                <a:latin typeface="GillSans" pitchFamily="34" charset="0"/>
              </a:rPr>
              <a:t>Station</a:t>
            </a: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V="1">
            <a:off x="5424900" y="2302221"/>
            <a:ext cx="1587" cy="22272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 rot="-5400000">
            <a:off x="4940712" y="1698971"/>
            <a:ext cx="993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b="1" dirty="0">
                <a:solidFill>
                  <a:schemeClr val="folHlink"/>
                </a:solidFill>
                <a:latin typeface="GillSans" pitchFamily="34" charset="0"/>
              </a:rPr>
              <a:t>Station</a:t>
            </a: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4658137" y="2302221"/>
            <a:ext cx="1588" cy="22272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 rot="-5400000">
            <a:off x="4175537" y="1698971"/>
            <a:ext cx="993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b="1" dirty="0">
                <a:solidFill>
                  <a:schemeClr val="folHlink"/>
                </a:solidFill>
                <a:latin typeface="GillSans" pitchFamily="34" charset="0"/>
              </a:rPr>
              <a:t>Station</a:t>
            </a: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V="1">
            <a:off x="3892962" y="2302221"/>
            <a:ext cx="1588" cy="22272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 rot="-5400000">
            <a:off x="3410362" y="1698971"/>
            <a:ext cx="993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b="1" dirty="0">
                <a:solidFill>
                  <a:schemeClr val="folHlink"/>
                </a:solidFill>
                <a:latin typeface="GillSans" pitchFamily="34" charset="0"/>
              </a:rPr>
              <a:t>Station</a:t>
            </a: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V="1">
            <a:off x="3127787" y="2302221"/>
            <a:ext cx="1588" cy="22272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 rot="-5400000">
            <a:off x="2642012" y="1698971"/>
            <a:ext cx="993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b="1" dirty="0">
                <a:solidFill>
                  <a:schemeClr val="folHlink"/>
                </a:solidFill>
                <a:latin typeface="GillSans" pitchFamily="34" charset="0"/>
              </a:rPr>
              <a:t>Station</a:t>
            </a:r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V="1">
            <a:off x="2378487" y="2302221"/>
            <a:ext cx="1588" cy="22272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 rot="-5400000">
            <a:off x="1892712" y="1698971"/>
            <a:ext cx="993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b="1" dirty="0">
                <a:solidFill>
                  <a:schemeClr val="folHlink"/>
                </a:solidFill>
                <a:latin typeface="GillSans" pitchFamily="34" charset="0"/>
              </a:rPr>
              <a:t>Station</a:t>
            </a: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 flipV="1">
            <a:off x="1611725" y="2302221"/>
            <a:ext cx="1587" cy="22272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 rot="-5400000">
            <a:off x="1129124" y="1698971"/>
            <a:ext cx="993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b="1" dirty="0">
                <a:solidFill>
                  <a:schemeClr val="folHlink"/>
                </a:solidFill>
                <a:latin typeface="GillSans" pitchFamily="34" charset="0"/>
              </a:rPr>
              <a:t>Station</a:t>
            </a:r>
          </a:p>
        </p:txBody>
      </p:sp>
      <p:sp>
        <p:nvSpPr>
          <p:cNvPr id="9236" name="Line 20"/>
          <p:cNvSpPr>
            <a:spLocks noChangeShapeType="1"/>
          </p:cNvSpPr>
          <p:nvPr/>
        </p:nvSpPr>
        <p:spPr bwMode="auto">
          <a:xfrm flipV="1">
            <a:off x="6939375" y="2302221"/>
            <a:ext cx="1587" cy="22272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 rot="-5400000">
            <a:off x="6453599" y="1698971"/>
            <a:ext cx="993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b="1" dirty="0">
                <a:solidFill>
                  <a:schemeClr val="folHlink"/>
                </a:solidFill>
                <a:latin typeface="GillSans" pitchFamily="34" charset="0"/>
              </a:rPr>
              <a:t>Station</a:t>
            </a:r>
          </a:p>
        </p:txBody>
      </p:sp>
      <p:sp>
        <p:nvSpPr>
          <p:cNvPr id="9291" name="AutoShape 23"/>
          <p:cNvSpPr>
            <a:spLocks/>
          </p:cNvSpPr>
          <p:nvPr/>
        </p:nvSpPr>
        <p:spPr bwMode="auto">
          <a:xfrm>
            <a:off x="435387" y="4069108"/>
            <a:ext cx="904875" cy="317500"/>
          </a:xfrm>
          <a:prstGeom prst="callout1">
            <a:avLst>
              <a:gd name="adj1" fmla="val 36000"/>
              <a:gd name="adj2" fmla="val 108421"/>
              <a:gd name="adj3" fmla="val -933000"/>
              <a:gd name="adj4" fmla="val 384037"/>
            </a:avLst>
          </a:prstGeom>
          <a:solidFill>
            <a:schemeClr val="accent4"/>
          </a:solidFill>
          <a:ln w="57150" cap="rnd">
            <a:noFill/>
            <a:prstDash val="sysDot"/>
            <a:miter lim="800000"/>
            <a:headEnd/>
            <a:tailEnd/>
          </a:ln>
        </p:spPr>
        <p:txBody>
          <a:bodyPr/>
          <a:lstStyle/>
          <a:p>
            <a:pPr algn="l">
              <a:buClrTx/>
              <a:buSzTx/>
              <a:buFontTx/>
              <a:buNone/>
            </a:pPr>
            <a:r>
              <a:rPr lang="en-US" sz="1400" b="1" dirty="0" smtClean="0">
                <a:solidFill>
                  <a:schemeClr val="bg1"/>
                </a:solidFill>
                <a:latin typeface="GillSans" pitchFamily="34" charset="0"/>
              </a:rPr>
              <a:t>BRT 2</a:t>
            </a:r>
            <a:endParaRPr lang="en-US" sz="1400" b="1" dirty="0">
              <a:solidFill>
                <a:schemeClr val="bg1"/>
              </a:solidFill>
              <a:latin typeface="GillSans" pitchFamily="34" charset="0"/>
            </a:endParaRPr>
          </a:p>
        </p:txBody>
      </p:sp>
      <p:sp>
        <p:nvSpPr>
          <p:cNvPr id="9292" name="Rectangle 24"/>
          <p:cNvSpPr>
            <a:spLocks noChangeArrowheads="1"/>
          </p:cNvSpPr>
          <p:nvPr/>
        </p:nvSpPr>
        <p:spPr bwMode="auto">
          <a:xfrm>
            <a:off x="1697450" y="4164358"/>
            <a:ext cx="7013575" cy="107950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553479" y="4008783"/>
            <a:ext cx="252413" cy="441326"/>
            <a:chOff x="8531637" y="4008783"/>
            <a:chExt cx="252413" cy="441326"/>
          </a:xfrm>
        </p:grpSpPr>
        <p:sp>
          <p:nvSpPr>
            <p:cNvPr id="9295" name="Freeform 27"/>
            <p:cNvSpPr>
              <a:spLocks/>
            </p:cNvSpPr>
            <p:nvPr/>
          </p:nvSpPr>
          <p:spPr bwMode="auto">
            <a:xfrm>
              <a:off x="8545925" y="4189758"/>
              <a:ext cx="225425" cy="241300"/>
            </a:xfrm>
            <a:custGeom>
              <a:avLst/>
              <a:gdLst>
                <a:gd name="T0" fmla="*/ 0 w 332"/>
                <a:gd name="T1" fmla="*/ 91 h 178"/>
                <a:gd name="T2" fmla="*/ 21 w 332"/>
                <a:gd name="T3" fmla="*/ 130 h 178"/>
                <a:gd name="T4" fmla="*/ 61 w 332"/>
                <a:gd name="T5" fmla="*/ 39 h 178"/>
                <a:gd name="T6" fmla="*/ 40 w 332"/>
                <a:gd name="T7" fmla="*/ 0 h 178"/>
                <a:gd name="T8" fmla="*/ 0 w 332"/>
                <a:gd name="T9" fmla="*/ 91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2"/>
                <a:gd name="T16" fmla="*/ 0 h 178"/>
                <a:gd name="T17" fmla="*/ 332 w 332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2" h="178">
                  <a:moveTo>
                    <a:pt x="0" y="124"/>
                  </a:moveTo>
                  <a:lnTo>
                    <a:pt x="115" y="178"/>
                  </a:lnTo>
                  <a:lnTo>
                    <a:pt x="332" y="54"/>
                  </a:lnTo>
                  <a:lnTo>
                    <a:pt x="218" y="0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96" name="Freeform 28"/>
            <p:cNvSpPr>
              <a:spLocks/>
            </p:cNvSpPr>
            <p:nvPr/>
          </p:nvSpPr>
          <p:spPr bwMode="auto">
            <a:xfrm>
              <a:off x="8545925" y="4027833"/>
              <a:ext cx="225425" cy="236538"/>
            </a:xfrm>
            <a:custGeom>
              <a:avLst/>
              <a:gdLst>
                <a:gd name="T0" fmla="*/ 40 w 330"/>
                <a:gd name="T1" fmla="*/ 127 h 175"/>
                <a:gd name="T2" fmla="*/ 61 w 330"/>
                <a:gd name="T3" fmla="*/ 87 h 175"/>
                <a:gd name="T4" fmla="*/ 21 w 330"/>
                <a:gd name="T5" fmla="*/ 0 h 175"/>
                <a:gd name="T6" fmla="*/ 0 w 330"/>
                <a:gd name="T7" fmla="*/ 40 h 175"/>
                <a:gd name="T8" fmla="*/ 40 w 330"/>
                <a:gd name="T9" fmla="*/ 127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0"/>
                <a:gd name="T16" fmla="*/ 0 h 175"/>
                <a:gd name="T17" fmla="*/ 330 w 330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0" h="175">
                  <a:moveTo>
                    <a:pt x="218" y="175"/>
                  </a:moveTo>
                  <a:lnTo>
                    <a:pt x="330" y="120"/>
                  </a:lnTo>
                  <a:lnTo>
                    <a:pt x="113" y="0"/>
                  </a:lnTo>
                  <a:lnTo>
                    <a:pt x="0" y="55"/>
                  </a:lnTo>
                  <a:lnTo>
                    <a:pt x="218" y="175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97" name="Oval 29"/>
            <p:cNvSpPr>
              <a:spLocks noChangeArrowheads="1"/>
            </p:cNvSpPr>
            <p:nvPr/>
          </p:nvSpPr>
          <p:spPr bwMode="auto">
            <a:xfrm>
              <a:off x="8679275" y="4172296"/>
              <a:ext cx="104775" cy="107950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98" name="Oval 30"/>
            <p:cNvSpPr>
              <a:spLocks noChangeArrowheads="1"/>
            </p:cNvSpPr>
            <p:nvPr/>
          </p:nvSpPr>
          <p:spPr bwMode="auto">
            <a:xfrm>
              <a:off x="8531637" y="4008783"/>
              <a:ext cx="106363" cy="10953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99" name="Oval 31"/>
            <p:cNvSpPr>
              <a:spLocks noChangeArrowheads="1"/>
            </p:cNvSpPr>
            <p:nvPr/>
          </p:nvSpPr>
          <p:spPr bwMode="auto">
            <a:xfrm>
              <a:off x="8531637" y="4340571"/>
              <a:ext cx="106363" cy="10953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300" name="Oval 32"/>
          <p:cNvSpPr>
            <a:spLocks noChangeArrowheads="1"/>
          </p:cNvSpPr>
          <p:nvPr/>
        </p:nvSpPr>
        <p:spPr bwMode="auto">
          <a:xfrm>
            <a:off x="1527587" y="4118321"/>
            <a:ext cx="174625" cy="179388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301" name="Oval 33"/>
          <p:cNvSpPr>
            <a:spLocks noChangeArrowheads="1"/>
          </p:cNvSpPr>
          <p:nvPr/>
        </p:nvSpPr>
        <p:spPr bwMode="auto">
          <a:xfrm>
            <a:off x="1527587" y="4116733"/>
            <a:ext cx="174625" cy="182563"/>
          </a:xfrm>
          <a:prstGeom prst="ellips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302" name="Oval 34"/>
          <p:cNvSpPr>
            <a:spLocks noChangeArrowheads="1"/>
          </p:cNvSpPr>
          <p:nvPr/>
        </p:nvSpPr>
        <p:spPr bwMode="auto">
          <a:xfrm>
            <a:off x="5309012" y="4118321"/>
            <a:ext cx="173038" cy="179388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303" name="Oval 35"/>
          <p:cNvSpPr>
            <a:spLocks noChangeArrowheads="1"/>
          </p:cNvSpPr>
          <p:nvPr/>
        </p:nvSpPr>
        <p:spPr bwMode="auto">
          <a:xfrm>
            <a:off x="5307425" y="4116733"/>
            <a:ext cx="176213" cy="182563"/>
          </a:xfrm>
          <a:prstGeom prst="ellips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306" name="Oval 38"/>
          <p:cNvSpPr>
            <a:spLocks noChangeArrowheads="1"/>
          </p:cNvSpPr>
          <p:nvPr/>
        </p:nvSpPr>
        <p:spPr bwMode="auto">
          <a:xfrm>
            <a:off x="3035712" y="4118321"/>
            <a:ext cx="173038" cy="179388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307" name="Oval 39"/>
          <p:cNvSpPr>
            <a:spLocks noChangeArrowheads="1"/>
          </p:cNvSpPr>
          <p:nvPr/>
        </p:nvSpPr>
        <p:spPr bwMode="auto">
          <a:xfrm>
            <a:off x="3034125" y="4116733"/>
            <a:ext cx="176213" cy="182563"/>
          </a:xfrm>
          <a:prstGeom prst="ellips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62" name="Rectangle 41"/>
          <p:cNvSpPr>
            <a:spLocks noChangeArrowheads="1"/>
          </p:cNvSpPr>
          <p:nvPr/>
        </p:nvSpPr>
        <p:spPr bwMode="auto">
          <a:xfrm>
            <a:off x="1602200" y="2732433"/>
            <a:ext cx="7186613" cy="109538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63" name="Oval 42"/>
          <p:cNvSpPr>
            <a:spLocks noChangeArrowheads="1"/>
          </p:cNvSpPr>
          <p:nvPr/>
        </p:nvSpPr>
        <p:spPr bwMode="auto">
          <a:xfrm>
            <a:off x="1548225" y="2732433"/>
            <a:ext cx="106363" cy="109538"/>
          </a:xfrm>
          <a:prstGeom prst="ellipse">
            <a:avLst/>
          </a:prstGeom>
          <a:solidFill>
            <a:srgbClr val="FF171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593549" y="2573683"/>
            <a:ext cx="252413" cy="441326"/>
            <a:chOff x="8584025" y="2573683"/>
            <a:chExt cx="252413" cy="441326"/>
          </a:xfrm>
        </p:grpSpPr>
        <p:sp>
          <p:nvSpPr>
            <p:cNvPr id="9265" name="Freeform 44"/>
            <p:cNvSpPr>
              <a:spLocks/>
            </p:cNvSpPr>
            <p:nvPr/>
          </p:nvSpPr>
          <p:spPr bwMode="auto">
            <a:xfrm>
              <a:off x="8598312" y="2753071"/>
              <a:ext cx="223838" cy="242888"/>
            </a:xfrm>
            <a:custGeom>
              <a:avLst/>
              <a:gdLst>
                <a:gd name="T0" fmla="*/ 0 w 332"/>
                <a:gd name="T1" fmla="*/ 91 h 179"/>
                <a:gd name="T2" fmla="*/ 21 w 332"/>
                <a:gd name="T3" fmla="*/ 131 h 179"/>
                <a:gd name="T4" fmla="*/ 60 w 332"/>
                <a:gd name="T5" fmla="*/ 40 h 179"/>
                <a:gd name="T6" fmla="*/ 39 w 332"/>
                <a:gd name="T7" fmla="*/ 0 h 179"/>
                <a:gd name="T8" fmla="*/ 0 w 332"/>
                <a:gd name="T9" fmla="*/ 91 h 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2"/>
                <a:gd name="T16" fmla="*/ 0 h 179"/>
                <a:gd name="T17" fmla="*/ 332 w 332"/>
                <a:gd name="T18" fmla="*/ 179 h 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2" h="179">
                  <a:moveTo>
                    <a:pt x="0" y="125"/>
                  </a:moveTo>
                  <a:lnTo>
                    <a:pt x="115" y="179"/>
                  </a:lnTo>
                  <a:lnTo>
                    <a:pt x="332" y="55"/>
                  </a:lnTo>
                  <a:lnTo>
                    <a:pt x="217" y="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66" name="Freeform 45"/>
            <p:cNvSpPr>
              <a:spLocks/>
            </p:cNvSpPr>
            <p:nvPr/>
          </p:nvSpPr>
          <p:spPr bwMode="auto">
            <a:xfrm>
              <a:off x="8598312" y="2591146"/>
              <a:ext cx="223838" cy="238125"/>
            </a:xfrm>
            <a:custGeom>
              <a:avLst/>
              <a:gdLst>
                <a:gd name="T0" fmla="*/ 40 w 330"/>
                <a:gd name="T1" fmla="*/ 128 h 176"/>
                <a:gd name="T2" fmla="*/ 60 w 330"/>
                <a:gd name="T3" fmla="*/ 87 h 176"/>
                <a:gd name="T4" fmla="*/ 21 w 330"/>
                <a:gd name="T5" fmla="*/ 0 h 176"/>
                <a:gd name="T6" fmla="*/ 0 w 330"/>
                <a:gd name="T7" fmla="*/ 40 h 176"/>
                <a:gd name="T8" fmla="*/ 40 w 330"/>
                <a:gd name="T9" fmla="*/ 128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0"/>
                <a:gd name="T16" fmla="*/ 0 h 176"/>
                <a:gd name="T17" fmla="*/ 330 w 330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0" h="176">
                  <a:moveTo>
                    <a:pt x="217" y="176"/>
                  </a:moveTo>
                  <a:lnTo>
                    <a:pt x="330" y="120"/>
                  </a:lnTo>
                  <a:lnTo>
                    <a:pt x="113" y="0"/>
                  </a:lnTo>
                  <a:lnTo>
                    <a:pt x="0" y="55"/>
                  </a:lnTo>
                  <a:lnTo>
                    <a:pt x="217" y="176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67" name="Oval 46"/>
            <p:cNvSpPr>
              <a:spLocks noChangeArrowheads="1"/>
            </p:cNvSpPr>
            <p:nvPr/>
          </p:nvSpPr>
          <p:spPr bwMode="auto">
            <a:xfrm>
              <a:off x="8733250" y="2735608"/>
              <a:ext cx="103188" cy="109538"/>
            </a:xfrm>
            <a:prstGeom prst="ellipse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68" name="Oval 47"/>
            <p:cNvSpPr>
              <a:spLocks noChangeArrowheads="1"/>
            </p:cNvSpPr>
            <p:nvPr/>
          </p:nvSpPr>
          <p:spPr bwMode="auto">
            <a:xfrm>
              <a:off x="8584025" y="2573683"/>
              <a:ext cx="104775" cy="107950"/>
            </a:xfrm>
            <a:prstGeom prst="ellipse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69" name="Oval 48"/>
            <p:cNvSpPr>
              <a:spLocks noChangeArrowheads="1"/>
            </p:cNvSpPr>
            <p:nvPr/>
          </p:nvSpPr>
          <p:spPr bwMode="auto">
            <a:xfrm>
              <a:off x="8584025" y="2905471"/>
              <a:ext cx="104775" cy="109538"/>
            </a:xfrm>
            <a:prstGeom prst="ellipse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270" name="Oval 49"/>
          <p:cNvSpPr>
            <a:spLocks noChangeArrowheads="1"/>
          </p:cNvSpPr>
          <p:nvPr/>
        </p:nvSpPr>
        <p:spPr bwMode="auto">
          <a:xfrm>
            <a:off x="1527587" y="2692746"/>
            <a:ext cx="174625" cy="180975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71" name="Oval 50"/>
          <p:cNvSpPr>
            <a:spLocks noChangeArrowheads="1"/>
          </p:cNvSpPr>
          <p:nvPr/>
        </p:nvSpPr>
        <p:spPr bwMode="auto">
          <a:xfrm>
            <a:off x="1527587" y="2691158"/>
            <a:ext cx="174625" cy="184150"/>
          </a:xfrm>
          <a:prstGeom prst="ellips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72" name="Oval 51"/>
          <p:cNvSpPr>
            <a:spLocks noChangeArrowheads="1"/>
          </p:cNvSpPr>
          <p:nvPr/>
        </p:nvSpPr>
        <p:spPr bwMode="auto">
          <a:xfrm>
            <a:off x="2286412" y="2692746"/>
            <a:ext cx="174625" cy="180975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73" name="Oval 52"/>
          <p:cNvSpPr>
            <a:spLocks noChangeArrowheads="1"/>
          </p:cNvSpPr>
          <p:nvPr/>
        </p:nvSpPr>
        <p:spPr bwMode="auto">
          <a:xfrm>
            <a:off x="2286412" y="2691158"/>
            <a:ext cx="174625" cy="184150"/>
          </a:xfrm>
          <a:prstGeom prst="ellips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74" name="Oval 53"/>
          <p:cNvSpPr>
            <a:spLocks noChangeArrowheads="1"/>
          </p:cNvSpPr>
          <p:nvPr/>
        </p:nvSpPr>
        <p:spPr bwMode="auto">
          <a:xfrm>
            <a:off x="3040475" y="2692746"/>
            <a:ext cx="174625" cy="180975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75" name="Oval 54"/>
          <p:cNvSpPr>
            <a:spLocks noChangeArrowheads="1"/>
          </p:cNvSpPr>
          <p:nvPr/>
        </p:nvSpPr>
        <p:spPr bwMode="auto">
          <a:xfrm>
            <a:off x="3038887" y="2691158"/>
            <a:ext cx="176213" cy="184150"/>
          </a:xfrm>
          <a:prstGeom prst="ellips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76" name="Oval 55"/>
          <p:cNvSpPr>
            <a:spLocks noChangeArrowheads="1"/>
          </p:cNvSpPr>
          <p:nvPr/>
        </p:nvSpPr>
        <p:spPr bwMode="auto">
          <a:xfrm>
            <a:off x="3805650" y="2692746"/>
            <a:ext cx="173038" cy="180975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77" name="Oval 56"/>
          <p:cNvSpPr>
            <a:spLocks noChangeArrowheads="1"/>
          </p:cNvSpPr>
          <p:nvPr/>
        </p:nvSpPr>
        <p:spPr bwMode="auto">
          <a:xfrm>
            <a:off x="3804062" y="2691158"/>
            <a:ext cx="174625" cy="184150"/>
          </a:xfrm>
          <a:prstGeom prst="ellips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78" name="Oval 57"/>
          <p:cNvSpPr>
            <a:spLocks noChangeArrowheads="1"/>
          </p:cNvSpPr>
          <p:nvPr/>
        </p:nvSpPr>
        <p:spPr bwMode="auto">
          <a:xfrm>
            <a:off x="4564475" y="2692746"/>
            <a:ext cx="173038" cy="180975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79" name="Oval 58"/>
          <p:cNvSpPr>
            <a:spLocks noChangeArrowheads="1"/>
          </p:cNvSpPr>
          <p:nvPr/>
        </p:nvSpPr>
        <p:spPr bwMode="auto">
          <a:xfrm>
            <a:off x="4562887" y="2691158"/>
            <a:ext cx="174625" cy="184150"/>
          </a:xfrm>
          <a:prstGeom prst="ellips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80" name="Oval 59"/>
          <p:cNvSpPr>
            <a:spLocks noChangeArrowheads="1"/>
          </p:cNvSpPr>
          <p:nvPr/>
        </p:nvSpPr>
        <p:spPr bwMode="auto">
          <a:xfrm>
            <a:off x="5316950" y="2692746"/>
            <a:ext cx="174625" cy="180975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81" name="Oval 60"/>
          <p:cNvSpPr>
            <a:spLocks noChangeArrowheads="1"/>
          </p:cNvSpPr>
          <p:nvPr/>
        </p:nvSpPr>
        <p:spPr bwMode="auto">
          <a:xfrm>
            <a:off x="5315362" y="2691158"/>
            <a:ext cx="176213" cy="184150"/>
          </a:xfrm>
          <a:prstGeom prst="ellips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82" name="Oval 61"/>
          <p:cNvSpPr>
            <a:spLocks noChangeArrowheads="1"/>
          </p:cNvSpPr>
          <p:nvPr/>
        </p:nvSpPr>
        <p:spPr bwMode="auto">
          <a:xfrm>
            <a:off x="6082125" y="2692746"/>
            <a:ext cx="173038" cy="180975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83" name="Oval 62"/>
          <p:cNvSpPr>
            <a:spLocks noChangeArrowheads="1"/>
          </p:cNvSpPr>
          <p:nvPr/>
        </p:nvSpPr>
        <p:spPr bwMode="auto">
          <a:xfrm>
            <a:off x="6080537" y="2691158"/>
            <a:ext cx="174625" cy="184150"/>
          </a:xfrm>
          <a:prstGeom prst="ellips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84" name="Oval 63"/>
          <p:cNvSpPr>
            <a:spLocks noChangeArrowheads="1"/>
          </p:cNvSpPr>
          <p:nvPr/>
        </p:nvSpPr>
        <p:spPr bwMode="auto">
          <a:xfrm>
            <a:off x="7585487" y="2692746"/>
            <a:ext cx="173038" cy="180975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85" name="Oval 64"/>
          <p:cNvSpPr>
            <a:spLocks noChangeArrowheads="1"/>
          </p:cNvSpPr>
          <p:nvPr/>
        </p:nvSpPr>
        <p:spPr bwMode="auto">
          <a:xfrm>
            <a:off x="7583900" y="2691158"/>
            <a:ext cx="174625" cy="184150"/>
          </a:xfrm>
          <a:prstGeom prst="ellips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86" name="Oval 65"/>
          <p:cNvSpPr>
            <a:spLocks noChangeArrowheads="1"/>
          </p:cNvSpPr>
          <p:nvPr/>
        </p:nvSpPr>
        <p:spPr bwMode="auto">
          <a:xfrm>
            <a:off x="7593425" y="2692746"/>
            <a:ext cx="174625" cy="180975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87" name="Oval 66"/>
          <p:cNvSpPr>
            <a:spLocks noChangeArrowheads="1"/>
          </p:cNvSpPr>
          <p:nvPr/>
        </p:nvSpPr>
        <p:spPr bwMode="auto">
          <a:xfrm>
            <a:off x="7591837" y="2691158"/>
            <a:ext cx="176213" cy="184150"/>
          </a:xfrm>
          <a:prstGeom prst="ellips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88" name="Oval 67"/>
          <p:cNvSpPr>
            <a:spLocks noChangeArrowheads="1"/>
          </p:cNvSpPr>
          <p:nvPr/>
        </p:nvSpPr>
        <p:spPr bwMode="auto">
          <a:xfrm>
            <a:off x="6840950" y="2692746"/>
            <a:ext cx="173038" cy="180975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89" name="Oval 68"/>
          <p:cNvSpPr>
            <a:spLocks noChangeArrowheads="1"/>
          </p:cNvSpPr>
          <p:nvPr/>
        </p:nvSpPr>
        <p:spPr bwMode="auto">
          <a:xfrm>
            <a:off x="6839362" y="2691158"/>
            <a:ext cx="174625" cy="184150"/>
          </a:xfrm>
          <a:prstGeom prst="ellips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90" name="AutoShape 69"/>
          <p:cNvSpPr>
            <a:spLocks/>
          </p:cNvSpPr>
          <p:nvPr/>
        </p:nvSpPr>
        <p:spPr bwMode="auto">
          <a:xfrm>
            <a:off x="435387" y="2660996"/>
            <a:ext cx="904875" cy="317500"/>
          </a:xfrm>
          <a:prstGeom prst="callout1">
            <a:avLst>
              <a:gd name="adj1" fmla="val 36000"/>
              <a:gd name="adj2" fmla="val 108421"/>
              <a:gd name="adj3" fmla="val -489500"/>
              <a:gd name="adj4" fmla="val 384037"/>
            </a:avLst>
          </a:prstGeom>
          <a:solidFill>
            <a:schemeClr val="accent5"/>
          </a:solidFill>
          <a:ln w="57150" cap="rnd">
            <a:noFill/>
            <a:prstDash val="sysDot"/>
            <a:miter lim="800000"/>
            <a:headEnd/>
            <a:tailEnd/>
          </a:ln>
        </p:spPr>
        <p:txBody>
          <a:bodyPr/>
          <a:lstStyle/>
          <a:p>
            <a:pPr algn="l">
              <a:buClrTx/>
              <a:buSzTx/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GillSans" pitchFamily="34" charset="0"/>
              </a:rPr>
              <a:t>Local</a:t>
            </a:r>
            <a:endParaRPr lang="en-US" sz="1400" b="1" dirty="0">
              <a:solidFill>
                <a:schemeClr val="bg1"/>
              </a:solidFill>
              <a:latin typeface="GillSans" pitchFamily="34" charset="0"/>
            </a:endParaRPr>
          </a:p>
        </p:txBody>
      </p:sp>
      <p:sp>
        <p:nvSpPr>
          <p:cNvPr id="9245" name="Rectangle 71"/>
          <p:cNvSpPr>
            <a:spLocks noChangeArrowheads="1"/>
          </p:cNvSpPr>
          <p:nvPr/>
        </p:nvSpPr>
        <p:spPr bwMode="auto">
          <a:xfrm>
            <a:off x="1632362" y="3470621"/>
            <a:ext cx="7067550" cy="109538"/>
          </a:xfrm>
          <a:prstGeom prst="rect">
            <a:avLst/>
          </a:prstGeom>
          <a:solidFill>
            <a:srgbClr val="C97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46" name="Oval 72"/>
          <p:cNvSpPr>
            <a:spLocks noChangeArrowheads="1"/>
          </p:cNvSpPr>
          <p:nvPr/>
        </p:nvSpPr>
        <p:spPr bwMode="auto">
          <a:xfrm>
            <a:off x="1579975" y="3470621"/>
            <a:ext cx="106363" cy="109538"/>
          </a:xfrm>
          <a:prstGeom prst="ellipse">
            <a:avLst/>
          </a:prstGeom>
          <a:solidFill>
            <a:srgbClr val="00906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569737" y="3294408"/>
            <a:ext cx="252413" cy="439737"/>
            <a:chOff x="8531637" y="3321396"/>
            <a:chExt cx="252413" cy="439737"/>
          </a:xfrm>
        </p:grpSpPr>
        <p:sp>
          <p:nvSpPr>
            <p:cNvPr id="9248" name="Freeform 74"/>
            <p:cNvSpPr>
              <a:spLocks/>
            </p:cNvSpPr>
            <p:nvPr/>
          </p:nvSpPr>
          <p:spPr bwMode="auto">
            <a:xfrm>
              <a:off x="8545925" y="3502371"/>
              <a:ext cx="225425" cy="241300"/>
            </a:xfrm>
            <a:custGeom>
              <a:avLst/>
              <a:gdLst>
                <a:gd name="T0" fmla="*/ 0 w 332"/>
                <a:gd name="T1" fmla="*/ 91 h 178"/>
                <a:gd name="T2" fmla="*/ 21 w 332"/>
                <a:gd name="T3" fmla="*/ 130 h 178"/>
                <a:gd name="T4" fmla="*/ 61 w 332"/>
                <a:gd name="T5" fmla="*/ 39 h 178"/>
                <a:gd name="T6" fmla="*/ 40 w 332"/>
                <a:gd name="T7" fmla="*/ 0 h 178"/>
                <a:gd name="T8" fmla="*/ 0 w 332"/>
                <a:gd name="T9" fmla="*/ 91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2"/>
                <a:gd name="T16" fmla="*/ 0 h 178"/>
                <a:gd name="T17" fmla="*/ 332 w 332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2" h="178">
                  <a:moveTo>
                    <a:pt x="0" y="124"/>
                  </a:moveTo>
                  <a:lnTo>
                    <a:pt x="115" y="178"/>
                  </a:lnTo>
                  <a:lnTo>
                    <a:pt x="332" y="54"/>
                  </a:lnTo>
                  <a:lnTo>
                    <a:pt x="218" y="0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C973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49" name="Freeform 75"/>
            <p:cNvSpPr>
              <a:spLocks/>
            </p:cNvSpPr>
            <p:nvPr/>
          </p:nvSpPr>
          <p:spPr bwMode="auto">
            <a:xfrm>
              <a:off x="8545925" y="3338858"/>
              <a:ext cx="225425" cy="238125"/>
            </a:xfrm>
            <a:custGeom>
              <a:avLst/>
              <a:gdLst>
                <a:gd name="T0" fmla="*/ 40 w 330"/>
                <a:gd name="T1" fmla="*/ 129 h 175"/>
                <a:gd name="T2" fmla="*/ 61 w 330"/>
                <a:gd name="T3" fmla="*/ 88 h 175"/>
                <a:gd name="T4" fmla="*/ 21 w 330"/>
                <a:gd name="T5" fmla="*/ 0 h 175"/>
                <a:gd name="T6" fmla="*/ 0 w 330"/>
                <a:gd name="T7" fmla="*/ 40 h 175"/>
                <a:gd name="T8" fmla="*/ 40 w 330"/>
                <a:gd name="T9" fmla="*/ 129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0"/>
                <a:gd name="T16" fmla="*/ 0 h 175"/>
                <a:gd name="T17" fmla="*/ 330 w 330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0" h="175">
                  <a:moveTo>
                    <a:pt x="218" y="175"/>
                  </a:moveTo>
                  <a:lnTo>
                    <a:pt x="330" y="120"/>
                  </a:lnTo>
                  <a:lnTo>
                    <a:pt x="113" y="0"/>
                  </a:lnTo>
                  <a:lnTo>
                    <a:pt x="0" y="55"/>
                  </a:lnTo>
                  <a:lnTo>
                    <a:pt x="218" y="175"/>
                  </a:lnTo>
                  <a:close/>
                </a:path>
              </a:pathLst>
            </a:custGeom>
            <a:solidFill>
              <a:srgbClr val="C973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50" name="Oval 76"/>
            <p:cNvSpPr>
              <a:spLocks noChangeArrowheads="1"/>
            </p:cNvSpPr>
            <p:nvPr/>
          </p:nvSpPr>
          <p:spPr bwMode="auto">
            <a:xfrm>
              <a:off x="8679275" y="3484908"/>
              <a:ext cx="104775" cy="107950"/>
            </a:xfrm>
            <a:prstGeom prst="ellipse">
              <a:avLst/>
            </a:prstGeom>
            <a:solidFill>
              <a:srgbClr val="C973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51" name="Oval 77"/>
            <p:cNvSpPr>
              <a:spLocks noChangeArrowheads="1"/>
            </p:cNvSpPr>
            <p:nvPr/>
          </p:nvSpPr>
          <p:spPr bwMode="auto">
            <a:xfrm>
              <a:off x="8531637" y="3321396"/>
              <a:ext cx="106363" cy="109538"/>
            </a:xfrm>
            <a:prstGeom prst="ellipse">
              <a:avLst/>
            </a:prstGeom>
            <a:solidFill>
              <a:srgbClr val="C973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52" name="Oval 78"/>
            <p:cNvSpPr>
              <a:spLocks noChangeArrowheads="1"/>
            </p:cNvSpPr>
            <p:nvPr/>
          </p:nvSpPr>
          <p:spPr bwMode="auto">
            <a:xfrm>
              <a:off x="8531637" y="3653183"/>
              <a:ext cx="106363" cy="107950"/>
            </a:xfrm>
            <a:prstGeom prst="ellipse">
              <a:avLst/>
            </a:prstGeom>
            <a:solidFill>
              <a:srgbClr val="C973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253" name="Oval 79"/>
          <p:cNvSpPr>
            <a:spLocks noChangeArrowheads="1"/>
          </p:cNvSpPr>
          <p:nvPr/>
        </p:nvSpPr>
        <p:spPr bwMode="auto">
          <a:xfrm>
            <a:off x="1527587" y="3415058"/>
            <a:ext cx="174625" cy="180975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54" name="Oval 80"/>
          <p:cNvSpPr>
            <a:spLocks noChangeArrowheads="1"/>
          </p:cNvSpPr>
          <p:nvPr/>
        </p:nvSpPr>
        <p:spPr bwMode="auto">
          <a:xfrm>
            <a:off x="1527587" y="3413471"/>
            <a:ext cx="174625" cy="184150"/>
          </a:xfrm>
          <a:prstGeom prst="ellips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55" name="Oval 81"/>
          <p:cNvSpPr>
            <a:spLocks noChangeArrowheads="1"/>
          </p:cNvSpPr>
          <p:nvPr/>
        </p:nvSpPr>
        <p:spPr bwMode="auto">
          <a:xfrm>
            <a:off x="2694400" y="3160747"/>
            <a:ext cx="174625" cy="180975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56" name="Oval 82"/>
          <p:cNvSpPr>
            <a:spLocks noChangeArrowheads="1"/>
          </p:cNvSpPr>
          <p:nvPr/>
        </p:nvSpPr>
        <p:spPr bwMode="auto">
          <a:xfrm>
            <a:off x="2286412" y="3413471"/>
            <a:ext cx="174625" cy="184150"/>
          </a:xfrm>
          <a:prstGeom prst="ellips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031346" y="3433315"/>
            <a:ext cx="181769" cy="184150"/>
            <a:chOff x="3269074" y="3642070"/>
            <a:chExt cx="181769" cy="184150"/>
          </a:xfrm>
        </p:grpSpPr>
        <p:sp>
          <p:nvSpPr>
            <p:cNvPr id="9257" name="Oval 83"/>
            <p:cNvSpPr>
              <a:spLocks noChangeArrowheads="1"/>
            </p:cNvSpPr>
            <p:nvPr/>
          </p:nvSpPr>
          <p:spPr bwMode="auto">
            <a:xfrm>
              <a:off x="3269074" y="3643657"/>
              <a:ext cx="174625" cy="180975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58" name="Oval 84"/>
            <p:cNvSpPr>
              <a:spLocks noChangeArrowheads="1"/>
            </p:cNvSpPr>
            <p:nvPr/>
          </p:nvSpPr>
          <p:spPr bwMode="auto">
            <a:xfrm>
              <a:off x="3276218" y="3642070"/>
              <a:ext cx="174625" cy="184150"/>
            </a:xfrm>
            <a:prstGeom prst="ellipse">
              <a:avLst/>
            </a:prstGeom>
            <a:noFill/>
            <a:ln w="460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259" name="Oval 85"/>
          <p:cNvSpPr>
            <a:spLocks noChangeArrowheads="1"/>
          </p:cNvSpPr>
          <p:nvPr/>
        </p:nvSpPr>
        <p:spPr bwMode="auto">
          <a:xfrm>
            <a:off x="3794537" y="3415058"/>
            <a:ext cx="173038" cy="180975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60" name="Oval 86"/>
          <p:cNvSpPr>
            <a:spLocks noChangeArrowheads="1"/>
          </p:cNvSpPr>
          <p:nvPr/>
        </p:nvSpPr>
        <p:spPr bwMode="auto">
          <a:xfrm>
            <a:off x="3792950" y="3413471"/>
            <a:ext cx="176213" cy="184150"/>
          </a:xfrm>
          <a:prstGeom prst="ellips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61" name="AutoShape 87"/>
          <p:cNvSpPr>
            <a:spLocks/>
          </p:cNvSpPr>
          <p:nvPr/>
        </p:nvSpPr>
        <p:spPr bwMode="auto">
          <a:xfrm>
            <a:off x="435387" y="3294408"/>
            <a:ext cx="904875" cy="317500"/>
          </a:xfrm>
          <a:prstGeom prst="callout1">
            <a:avLst>
              <a:gd name="adj1" fmla="val 36000"/>
              <a:gd name="adj2" fmla="val 108421"/>
              <a:gd name="adj3" fmla="val -689000"/>
              <a:gd name="adj4" fmla="val 384037"/>
            </a:avLst>
          </a:prstGeom>
          <a:solidFill>
            <a:srgbClr val="C973B3"/>
          </a:solidFill>
          <a:ln w="57150" cap="rnd">
            <a:noFill/>
            <a:prstDash val="sysDot"/>
            <a:miter lim="800000"/>
            <a:headEnd/>
            <a:tailEnd/>
          </a:ln>
        </p:spPr>
        <p:txBody>
          <a:bodyPr/>
          <a:lstStyle/>
          <a:p>
            <a:pPr algn="l">
              <a:buClrTx/>
              <a:buSzTx/>
              <a:buFontTx/>
              <a:buNone/>
            </a:pPr>
            <a:r>
              <a:rPr lang="en-US" altLang="en-US" sz="1400" b="1" dirty="0" smtClean="0">
                <a:solidFill>
                  <a:schemeClr val="bg1"/>
                </a:solidFill>
                <a:latin typeface="GillSans" pitchFamily="34" charset="0"/>
              </a:rPr>
              <a:t>BRT 1 </a:t>
            </a:r>
            <a:endParaRPr lang="en-US" sz="1400" b="1" dirty="0">
              <a:solidFill>
                <a:schemeClr val="bg1"/>
              </a:solidFill>
              <a:latin typeface="GillSans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075" y="5241304"/>
            <a:ext cx="8202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Multi layered service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Express Routes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Feeder </a:t>
            </a:r>
            <a:r>
              <a:rPr lang="en-US" dirty="0" smtClean="0">
                <a:solidFill>
                  <a:schemeClr val="tx1"/>
                </a:solidFill>
              </a:rPr>
              <a:t>Routes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Direct access to different destinations</a:t>
            </a:r>
            <a:endParaRPr lang="en-US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4" name="AutoShape 23"/>
          <p:cNvSpPr>
            <a:spLocks/>
          </p:cNvSpPr>
          <p:nvPr/>
        </p:nvSpPr>
        <p:spPr bwMode="auto">
          <a:xfrm>
            <a:off x="446382" y="4758836"/>
            <a:ext cx="904875" cy="317500"/>
          </a:xfrm>
          <a:prstGeom prst="callout1">
            <a:avLst>
              <a:gd name="adj1" fmla="val 36000"/>
              <a:gd name="adj2" fmla="val 108421"/>
              <a:gd name="adj3" fmla="val -933000"/>
              <a:gd name="adj4" fmla="val 384037"/>
            </a:avLst>
          </a:prstGeom>
          <a:solidFill>
            <a:schemeClr val="tx1"/>
          </a:solidFill>
          <a:ln w="57150" cap="rnd">
            <a:noFill/>
            <a:prstDash val="sysDot"/>
            <a:miter lim="800000"/>
            <a:headEnd/>
            <a:tailEnd/>
          </a:ln>
        </p:spPr>
        <p:txBody>
          <a:bodyPr/>
          <a:lstStyle/>
          <a:p>
            <a:pPr algn="l">
              <a:buClrTx/>
              <a:buSzTx/>
              <a:buFontTx/>
              <a:buNone/>
            </a:pPr>
            <a:r>
              <a:rPr lang="en-US" sz="1400" b="1" dirty="0" smtClean="0">
                <a:solidFill>
                  <a:schemeClr val="bg1"/>
                </a:solidFill>
                <a:latin typeface="GillSans" pitchFamily="34" charset="0"/>
              </a:rPr>
              <a:t>BRT </a:t>
            </a:r>
            <a:r>
              <a:rPr lang="en-US" sz="1400" b="1" dirty="0" smtClean="0">
                <a:solidFill>
                  <a:schemeClr val="bg1"/>
                </a:solidFill>
                <a:latin typeface="GillSans" pitchFamily="34" charset="0"/>
              </a:rPr>
              <a:t>3</a:t>
            </a:r>
            <a:endParaRPr lang="en-US" sz="1400" b="1" dirty="0">
              <a:solidFill>
                <a:schemeClr val="bg1"/>
              </a:solidFill>
              <a:latin typeface="GillSans" pitchFamily="34" charset="0"/>
            </a:endParaRPr>
          </a:p>
        </p:txBody>
      </p:sp>
      <p:sp>
        <p:nvSpPr>
          <p:cNvPr id="85" name="Rectangle 24"/>
          <p:cNvSpPr>
            <a:spLocks noChangeArrowheads="1"/>
          </p:cNvSpPr>
          <p:nvPr/>
        </p:nvSpPr>
        <p:spPr bwMode="auto">
          <a:xfrm>
            <a:off x="1708446" y="4854086"/>
            <a:ext cx="3718042" cy="1079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86" name="Group 85"/>
          <p:cNvGrpSpPr/>
          <p:nvPr/>
        </p:nvGrpSpPr>
        <p:grpSpPr>
          <a:xfrm rot="5400000">
            <a:off x="5342599" y="5465765"/>
            <a:ext cx="252413" cy="441326"/>
            <a:chOff x="8531637" y="4008783"/>
            <a:chExt cx="252413" cy="441326"/>
          </a:xfrm>
          <a:solidFill>
            <a:schemeClr val="tx1"/>
          </a:solidFill>
        </p:grpSpPr>
        <p:sp>
          <p:nvSpPr>
            <p:cNvPr id="87" name="Freeform 27"/>
            <p:cNvSpPr>
              <a:spLocks/>
            </p:cNvSpPr>
            <p:nvPr/>
          </p:nvSpPr>
          <p:spPr bwMode="auto">
            <a:xfrm>
              <a:off x="8545925" y="4189758"/>
              <a:ext cx="225425" cy="241300"/>
            </a:xfrm>
            <a:custGeom>
              <a:avLst/>
              <a:gdLst>
                <a:gd name="T0" fmla="*/ 0 w 332"/>
                <a:gd name="T1" fmla="*/ 91 h 178"/>
                <a:gd name="T2" fmla="*/ 21 w 332"/>
                <a:gd name="T3" fmla="*/ 130 h 178"/>
                <a:gd name="T4" fmla="*/ 61 w 332"/>
                <a:gd name="T5" fmla="*/ 39 h 178"/>
                <a:gd name="T6" fmla="*/ 40 w 332"/>
                <a:gd name="T7" fmla="*/ 0 h 178"/>
                <a:gd name="T8" fmla="*/ 0 w 332"/>
                <a:gd name="T9" fmla="*/ 91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2"/>
                <a:gd name="T16" fmla="*/ 0 h 178"/>
                <a:gd name="T17" fmla="*/ 332 w 332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2" h="178">
                  <a:moveTo>
                    <a:pt x="0" y="124"/>
                  </a:moveTo>
                  <a:lnTo>
                    <a:pt x="115" y="178"/>
                  </a:lnTo>
                  <a:lnTo>
                    <a:pt x="332" y="54"/>
                  </a:lnTo>
                  <a:lnTo>
                    <a:pt x="218" y="0"/>
                  </a:lnTo>
                  <a:lnTo>
                    <a:pt x="0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28"/>
            <p:cNvSpPr>
              <a:spLocks/>
            </p:cNvSpPr>
            <p:nvPr/>
          </p:nvSpPr>
          <p:spPr bwMode="auto">
            <a:xfrm>
              <a:off x="8545925" y="4027833"/>
              <a:ext cx="225425" cy="236538"/>
            </a:xfrm>
            <a:custGeom>
              <a:avLst/>
              <a:gdLst>
                <a:gd name="T0" fmla="*/ 40 w 330"/>
                <a:gd name="T1" fmla="*/ 127 h 175"/>
                <a:gd name="T2" fmla="*/ 61 w 330"/>
                <a:gd name="T3" fmla="*/ 87 h 175"/>
                <a:gd name="T4" fmla="*/ 21 w 330"/>
                <a:gd name="T5" fmla="*/ 0 h 175"/>
                <a:gd name="T6" fmla="*/ 0 w 330"/>
                <a:gd name="T7" fmla="*/ 40 h 175"/>
                <a:gd name="T8" fmla="*/ 40 w 330"/>
                <a:gd name="T9" fmla="*/ 127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0"/>
                <a:gd name="T16" fmla="*/ 0 h 175"/>
                <a:gd name="T17" fmla="*/ 330 w 330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0" h="175">
                  <a:moveTo>
                    <a:pt x="218" y="175"/>
                  </a:moveTo>
                  <a:lnTo>
                    <a:pt x="330" y="120"/>
                  </a:lnTo>
                  <a:lnTo>
                    <a:pt x="113" y="0"/>
                  </a:lnTo>
                  <a:lnTo>
                    <a:pt x="0" y="55"/>
                  </a:lnTo>
                  <a:lnTo>
                    <a:pt x="218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Oval 29"/>
            <p:cNvSpPr>
              <a:spLocks noChangeArrowheads="1"/>
            </p:cNvSpPr>
            <p:nvPr/>
          </p:nvSpPr>
          <p:spPr bwMode="auto">
            <a:xfrm>
              <a:off x="8679275" y="4172296"/>
              <a:ext cx="104775" cy="10795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Oval 30"/>
            <p:cNvSpPr>
              <a:spLocks noChangeArrowheads="1"/>
            </p:cNvSpPr>
            <p:nvPr/>
          </p:nvSpPr>
          <p:spPr bwMode="auto">
            <a:xfrm>
              <a:off x="8531637" y="4008783"/>
              <a:ext cx="106363" cy="10953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Oval 31"/>
            <p:cNvSpPr>
              <a:spLocks noChangeArrowheads="1"/>
            </p:cNvSpPr>
            <p:nvPr/>
          </p:nvSpPr>
          <p:spPr bwMode="auto">
            <a:xfrm>
              <a:off x="8531637" y="4340571"/>
              <a:ext cx="106363" cy="10953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8" name="Oval 83"/>
          <p:cNvSpPr>
            <a:spLocks noChangeArrowheads="1"/>
          </p:cNvSpPr>
          <p:nvPr/>
        </p:nvSpPr>
        <p:spPr bwMode="auto">
          <a:xfrm>
            <a:off x="2286507" y="3422824"/>
            <a:ext cx="174625" cy="180975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7" name="Oval 82"/>
          <p:cNvSpPr>
            <a:spLocks noChangeArrowheads="1"/>
          </p:cNvSpPr>
          <p:nvPr/>
        </p:nvSpPr>
        <p:spPr bwMode="auto">
          <a:xfrm>
            <a:off x="2287740" y="3423749"/>
            <a:ext cx="174625" cy="184150"/>
          </a:xfrm>
          <a:prstGeom prst="ellips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101" name="Group 100"/>
          <p:cNvGrpSpPr/>
          <p:nvPr/>
        </p:nvGrpSpPr>
        <p:grpSpPr>
          <a:xfrm>
            <a:off x="1535126" y="4807838"/>
            <a:ext cx="181769" cy="184150"/>
            <a:chOff x="3269074" y="3642070"/>
            <a:chExt cx="181769" cy="184150"/>
          </a:xfrm>
        </p:grpSpPr>
        <p:sp>
          <p:nvSpPr>
            <p:cNvPr id="102" name="Oval 83"/>
            <p:cNvSpPr>
              <a:spLocks noChangeArrowheads="1"/>
            </p:cNvSpPr>
            <p:nvPr/>
          </p:nvSpPr>
          <p:spPr bwMode="auto">
            <a:xfrm>
              <a:off x="3269074" y="3643657"/>
              <a:ext cx="174625" cy="180975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" name="Oval 84"/>
            <p:cNvSpPr>
              <a:spLocks noChangeArrowheads="1"/>
            </p:cNvSpPr>
            <p:nvPr/>
          </p:nvSpPr>
          <p:spPr bwMode="auto">
            <a:xfrm>
              <a:off x="3276218" y="3642070"/>
              <a:ext cx="174625" cy="184150"/>
            </a:xfrm>
            <a:prstGeom prst="ellipse">
              <a:avLst/>
            </a:prstGeom>
            <a:noFill/>
            <a:ln w="460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2279363" y="4801804"/>
            <a:ext cx="181769" cy="184150"/>
            <a:chOff x="3269074" y="3642070"/>
            <a:chExt cx="181769" cy="184150"/>
          </a:xfrm>
        </p:grpSpPr>
        <p:sp>
          <p:nvSpPr>
            <p:cNvPr id="105" name="Oval 83"/>
            <p:cNvSpPr>
              <a:spLocks noChangeArrowheads="1"/>
            </p:cNvSpPr>
            <p:nvPr/>
          </p:nvSpPr>
          <p:spPr bwMode="auto">
            <a:xfrm>
              <a:off x="3269074" y="3643657"/>
              <a:ext cx="174625" cy="180975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" name="Oval 84"/>
            <p:cNvSpPr>
              <a:spLocks noChangeArrowheads="1"/>
            </p:cNvSpPr>
            <p:nvPr/>
          </p:nvSpPr>
          <p:spPr bwMode="auto">
            <a:xfrm>
              <a:off x="3276218" y="3642070"/>
              <a:ext cx="174625" cy="184150"/>
            </a:xfrm>
            <a:prstGeom prst="ellipse">
              <a:avLst/>
            </a:prstGeom>
            <a:noFill/>
            <a:ln w="460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3026202" y="4807549"/>
            <a:ext cx="181769" cy="184150"/>
            <a:chOff x="3269074" y="3642070"/>
            <a:chExt cx="181769" cy="184150"/>
          </a:xfrm>
        </p:grpSpPr>
        <p:sp>
          <p:nvSpPr>
            <p:cNvPr id="108" name="Oval 83"/>
            <p:cNvSpPr>
              <a:spLocks noChangeArrowheads="1"/>
            </p:cNvSpPr>
            <p:nvPr/>
          </p:nvSpPr>
          <p:spPr bwMode="auto">
            <a:xfrm>
              <a:off x="3269074" y="3643657"/>
              <a:ext cx="174625" cy="180975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" name="Oval 84"/>
            <p:cNvSpPr>
              <a:spLocks noChangeArrowheads="1"/>
            </p:cNvSpPr>
            <p:nvPr/>
          </p:nvSpPr>
          <p:spPr bwMode="auto">
            <a:xfrm>
              <a:off x="3276218" y="3642070"/>
              <a:ext cx="174625" cy="184150"/>
            </a:xfrm>
            <a:prstGeom prst="ellipse">
              <a:avLst/>
            </a:prstGeom>
            <a:noFill/>
            <a:ln w="460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10" name="Rectangle 24"/>
          <p:cNvSpPr>
            <a:spLocks noChangeArrowheads="1"/>
          </p:cNvSpPr>
          <p:nvPr/>
        </p:nvSpPr>
        <p:spPr bwMode="auto">
          <a:xfrm rot="5400000">
            <a:off x="5045693" y="5221433"/>
            <a:ext cx="847607" cy="11291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660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6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Stacking-Diagram_10-02-24_00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443" y="1039346"/>
            <a:ext cx="4397375" cy="462662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358535" y="1100978"/>
            <a:ext cx="3560329" cy="456499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0" rIns="91400" bIns="45700"/>
          <a:lstStyle/>
          <a:p>
            <a:pPr marL="619711" indent="-619711" defTabSz="914608">
              <a:defRPr/>
            </a:pPr>
            <a:endParaRPr lang="en-US" sz="1800" b="1" i="1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Layering of Forces/Issues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0" y="1071563"/>
            <a:ext cx="4214813" cy="5100637"/>
          </a:xfrm>
        </p:spPr>
        <p:txBody>
          <a:bodyPr/>
          <a:lstStyle/>
          <a:p>
            <a:r>
              <a:rPr lang="en-US" dirty="0"/>
              <a:t>Inputs to be Considered</a:t>
            </a:r>
          </a:p>
          <a:p>
            <a:pPr lvl="1"/>
            <a:r>
              <a:rPr lang="en-US" dirty="0"/>
              <a:t>Feeder Bus Lines</a:t>
            </a:r>
          </a:p>
          <a:p>
            <a:pPr lvl="1"/>
            <a:r>
              <a:rPr lang="en-US" dirty="0"/>
              <a:t>Major Activity Nodes</a:t>
            </a:r>
          </a:p>
          <a:p>
            <a:pPr lvl="1"/>
            <a:r>
              <a:rPr lang="en-US" dirty="0"/>
              <a:t>Major Institutions</a:t>
            </a:r>
          </a:p>
          <a:p>
            <a:pPr lvl="1"/>
            <a:r>
              <a:rPr lang="en-US" dirty="0"/>
              <a:t>Higher-Density Residential Areas</a:t>
            </a:r>
          </a:p>
          <a:p>
            <a:pPr lvl="1"/>
            <a:r>
              <a:rPr lang="en-US" dirty="0"/>
              <a:t>Major Employment Centers</a:t>
            </a:r>
          </a:p>
          <a:p>
            <a:pPr lvl="1"/>
            <a:r>
              <a:rPr lang="en-US" dirty="0"/>
              <a:t>Transit Dependent Populations</a:t>
            </a:r>
          </a:p>
          <a:p>
            <a:pPr lvl="1"/>
            <a:r>
              <a:rPr lang="en-US" dirty="0"/>
              <a:t>Park-and-Ride Facility Sites</a:t>
            </a:r>
          </a:p>
          <a:p>
            <a:pPr lvl="1"/>
            <a:r>
              <a:rPr lang="en-US" dirty="0"/>
              <a:t>Signalized Intersections</a:t>
            </a:r>
          </a:p>
          <a:p>
            <a:pPr lvl="1"/>
            <a:r>
              <a:rPr lang="en-US" dirty="0"/>
              <a:t>Planned Developments</a:t>
            </a:r>
          </a:p>
          <a:p>
            <a:pPr lvl="1"/>
            <a:r>
              <a:rPr lang="en-US" dirty="0"/>
              <a:t>Environmental Constraints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2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 Station Access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18844" y="666593"/>
            <a:ext cx="7319818" cy="5486400"/>
            <a:chOff x="918844" y="666593"/>
            <a:chExt cx="7319818" cy="5486400"/>
          </a:xfrm>
        </p:grpSpPr>
        <p:pic>
          <p:nvPicPr>
            <p:cNvPr id="26628" name="Picture 1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18844" y="666593"/>
              <a:ext cx="7319818" cy="548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918844" y="5666297"/>
              <a:ext cx="939453" cy="243348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04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1" y="1071563"/>
            <a:ext cx="6800849" cy="5100637"/>
          </a:xfrm>
        </p:spPr>
      </p:pic>
    </p:spTree>
    <p:extLst>
      <p:ext uri="{BB962C8B-B14F-4D97-AF65-F5344CB8AC3E}">
        <p14:creationId xmlns:p14="http://schemas.microsoft.com/office/powerpoint/2010/main" val="85170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61" y="1134298"/>
            <a:ext cx="7464829" cy="4975167"/>
          </a:xfrm>
        </p:spPr>
      </p:pic>
    </p:spTree>
    <p:extLst>
      <p:ext uri="{BB962C8B-B14F-4D97-AF65-F5344CB8AC3E}">
        <p14:creationId xmlns:p14="http://schemas.microsoft.com/office/powerpoint/2010/main" val="99315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7" y="1119177"/>
            <a:ext cx="2980170" cy="21697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 descr="Info-PassInfoDisplay-BRT-VancouvBC-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5044" y="3971850"/>
            <a:ext cx="2798329" cy="205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9" descr="TicketVend&amp;Val-Portl-011216-21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2510" y="1119177"/>
            <a:ext cx="1397000" cy="216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1" descr="Info-Maps-011216-00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7197" y="1119177"/>
            <a:ext cx="2291773" cy="282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6" descr="Sign-Name&amp;Logo-BRT-VancouvBC-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6307" y="3971850"/>
            <a:ext cx="2234045" cy="158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Components</a:t>
            </a:r>
            <a:endParaRPr lang="en-US" dirty="0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886307" y="3288916"/>
            <a:ext cx="2980170" cy="2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4419" tIns="37209" rIns="74419" bIns="37209">
            <a:spAutoFit/>
          </a:bodyPr>
          <a:lstStyle>
            <a:lvl1pPr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4338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8675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44600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58938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161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733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305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877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latin typeface="Arial" charset="0"/>
              </a:rPr>
              <a:t>Lighting</a:t>
            </a:r>
            <a:endParaRPr lang="en-US" sz="1400" dirty="0">
              <a:latin typeface="Arial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4302510" y="3289691"/>
            <a:ext cx="1399164" cy="2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4419" tIns="37209" rIns="74419" bIns="37209">
            <a:spAutoFit/>
          </a:bodyPr>
          <a:lstStyle>
            <a:lvl1pPr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4338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8675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44600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58938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161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733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305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877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latin typeface="Arial" charset="0"/>
              </a:rPr>
              <a:t>Ticket Vending</a:t>
            </a:r>
            <a:endParaRPr lang="en-US" sz="1400" dirty="0">
              <a:latin typeface="Arial" charset="0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405044" y="6028129"/>
            <a:ext cx="2798329" cy="2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4419" tIns="37209" rIns="74419" bIns="37209">
            <a:spAutoFit/>
          </a:bodyPr>
          <a:lstStyle>
            <a:lvl1pPr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4338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8675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44600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58938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161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733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305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877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latin typeface="Arial" charset="0"/>
              </a:rPr>
              <a:t>Passenger Information Displays</a:t>
            </a:r>
            <a:endParaRPr lang="en-US" sz="1400" dirty="0">
              <a:latin typeface="Arial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6407198" y="3954916"/>
            <a:ext cx="2291773" cy="2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4419" tIns="37209" rIns="74419" bIns="37209">
            <a:spAutoFit/>
          </a:bodyPr>
          <a:lstStyle>
            <a:lvl1pPr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4338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8675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44600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58938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161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733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305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877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latin typeface="Arial" charset="0"/>
              </a:rPr>
              <a:t>Maps and Information</a:t>
            </a:r>
            <a:endParaRPr lang="en-US" sz="1400" dirty="0">
              <a:latin typeface="Arial" charset="0"/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886307" y="5569023"/>
            <a:ext cx="2234045" cy="2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4419" tIns="37209" rIns="74419" bIns="37209">
            <a:spAutoFit/>
          </a:bodyPr>
          <a:lstStyle>
            <a:lvl1pPr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4338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8675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44600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58938" algn="l" defTabSz="8286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161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733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305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877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latin typeface="Arial" charset="0"/>
              </a:rPr>
              <a:t>Station Name</a:t>
            </a:r>
            <a:endParaRPr lang="en-US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5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9" y="1144689"/>
            <a:ext cx="7460673" cy="4954385"/>
          </a:xfrm>
        </p:spPr>
      </p:pic>
    </p:spTree>
    <p:extLst>
      <p:ext uri="{BB962C8B-B14F-4D97-AF65-F5344CB8AC3E}">
        <p14:creationId xmlns:p14="http://schemas.microsoft.com/office/powerpoint/2010/main" val="43274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9" y="1144689"/>
            <a:ext cx="7460673" cy="4954385"/>
          </a:xfrm>
        </p:spPr>
      </p:pic>
    </p:spTree>
    <p:extLst>
      <p:ext uri="{BB962C8B-B14F-4D97-AF65-F5344CB8AC3E}">
        <p14:creationId xmlns:p14="http://schemas.microsoft.com/office/powerpoint/2010/main" val="33477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Streetscape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07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81" y="1113516"/>
            <a:ext cx="6687589" cy="501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marL="342900">
              <a:lnSpc>
                <a:spcPct val="100000"/>
              </a:lnSpc>
            </a:pPr>
            <a:r>
              <a:rPr lang="en-US" altLang="en-US" sz="3200" kern="0" dirty="0" smtClean="0"/>
              <a:t>Successful BRT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8368" y="1398768"/>
          <a:ext cx="8272134" cy="381666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22206"/>
                <a:gridCol w="1104026"/>
                <a:gridCol w="1028700"/>
                <a:gridCol w="1308100"/>
                <a:gridCol w="1565790"/>
                <a:gridCol w="1043312"/>
              </a:tblGrid>
              <a:tr h="60166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Name of Project</a:t>
                      </a:r>
                      <a:endParaRPr lang="en-US" sz="14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City / Operator</a:t>
                      </a:r>
                      <a:endParaRPr lang="en-US" sz="14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Length</a:t>
                      </a:r>
                      <a:endParaRPr lang="en-US" sz="14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Year Implemented</a:t>
                      </a:r>
                      <a:endParaRPr lang="en-US" sz="14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Increase in Riders</a:t>
                      </a:r>
                      <a:r>
                        <a:rPr lang="en-US" sz="1400" baseline="0" dirty="0" smtClean="0"/>
                        <a:t> (thru year ending)</a:t>
                      </a:r>
                      <a:endParaRPr lang="en-US" sz="14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Decrease in Travel Time</a:t>
                      </a:r>
                      <a:endParaRPr lang="en-US" sz="14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</a:tr>
              <a:tr h="60166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rgbClr val="2C2C2C"/>
                          </a:solidFill>
                          <a:latin typeface="+mn-lt"/>
                          <a:ea typeface="+mn-ea"/>
                          <a:cs typeface="+mn-cs"/>
                        </a:rPr>
                        <a:t>Silver Line </a:t>
                      </a:r>
                      <a:br>
                        <a:rPr lang="en-US" sz="1800" kern="1200" dirty="0" smtClean="0">
                          <a:solidFill>
                            <a:srgbClr val="2C2C2C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 smtClean="0">
                          <a:solidFill>
                            <a:srgbClr val="2C2C2C"/>
                          </a:solidFill>
                          <a:latin typeface="+mn-lt"/>
                          <a:ea typeface="+mn-ea"/>
                          <a:cs typeface="+mn-cs"/>
                        </a:rPr>
                        <a:t>(Washington Street)</a:t>
                      </a:r>
                      <a:endParaRPr lang="en-US" sz="1800" kern="1200" dirty="0">
                        <a:solidFill>
                          <a:srgbClr val="2C2C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rgbClr val="2C2C2C"/>
                          </a:solidFill>
                          <a:latin typeface="+mn-lt"/>
                          <a:ea typeface="+mn-ea"/>
                          <a:cs typeface="+mn-cs"/>
                        </a:rPr>
                        <a:t>MBTA</a:t>
                      </a:r>
                      <a:endParaRPr lang="en-US" sz="1800" kern="1200" dirty="0">
                        <a:solidFill>
                          <a:srgbClr val="2C2C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800" kern="1200" dirty="0" smtClean="0">
                          <a:solidFill>
                            <a:srgbClr val="2C2C2C"/>
                          </a:solidFill>
                          <a:latin typeface="+mn-lt"/>
                          <a:ea typeface="+mn-ea"/>
                          <a:cs typeface="+mn-cs"/>
                        </a:rPr>
                        <a:t>2.4 mi</a:t>
                      </a:r>
                      <a:endParaRPr lang="en-US" sz="1800" kern="1200" dirty="0" smtClean="0">
                        <a:solidFill>
                          <a:srgbClr val="2C2C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rgbClr val="2C2C2C"/>
                          </a:solidFill>
                          <a:latin typeface="+mn-lt"/>
                          <a:ea typeface="+mn-ea"/>
                          <a:cs typeface="+mn-cs"/>
                        </a:rPr>
                        <a:t>2002</a:t>
                      </a:r>
                      <a:endParaRPr lang="en-US" sz="1800" kern="1200" dirty="0">
                        <a:solidFill>
                          <a:srgbClr val="2C2C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rgbClr val="2C2C2C"/>
                          </a:solidFill>
                          <a:latin typeface="+mn-lt"/>
                          <a:ea typeface="+mn-ea"/>
                          <a:cs typeface="+mn-cs"/>
                        </a:rPr>
                        <a:t>71% (2013) </a:t>
                      </a:r>
                      <a:endParaRPr lang="en-US" sz="1800" kern="1200" dirty="0">
                        <a:solidFill>
                          <a:srgbClr val="2C2C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rgbClr val="2C2C2C"/>
                          </a:solidFill>
                          <a:latin typeface="+mn-lt"/>
                          <a:ea typeface="+mn-ea"/>
                          <a:cs typeface="+mn-cs"/>
                        </a:rPr>
                        <a:t>25%</a:t>
                      </a:r>
                      <a:endParaRPr lang="en-US" sz="1800" kern="1200" dirty="0">
                        <a:solidFill>
                          <a:srgbClr val="2C2C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</a:tr>
              <a:tr h="60166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Orange</a:t>
                      </a:r>
                      <a:r>
                        <a:rPr lang="en-US" baseline="0" dirty="0" smtClean="0">
                          <a:solidFill>
                            <a:srgbClr val="2C2C2C"/>
                          </a:solidFill>
                        </a:rPr>
                        <a:t> Line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LACMTA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14.5</a:t>
                      </a:r>
                      <a:r>
                        <a:rPr lang="en-US" baseline="0" dirty="0" smtClean="0">
                          <a:solidFill>
                            <a:srgbClr val="2C2C2C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mi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2005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51</a:t>
                      </a:r>
                      <a:r>
                        <a:rPr lang="en-US" baseline="0" dirty="0" smtClean="0">
                          <a:solidFill>
                            <a:srgbClr val="2C2C2C"/>
                          </a:solidFill>
                        </a:rPr>
                        <a:t> %</a:t>
                      </a:r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 (2013)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16%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</a:tr>
              <a:tr h="60166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Health Line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GCRTA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5.5 mi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2008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68% (2014)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35%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</a:tr>
              <a:tr h="60166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Viva Blue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York Region 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18 mi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2005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26% (2011)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11%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</a:tr>
              <a:tr h="60166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Fordham-Pelham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NYCT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8.5 mi</a:t>
                      </a: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2008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10% (2014)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20%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53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1" y="1071563"/>
            <a:ext cx="6800849" cy="51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6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Landscape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85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2837" y="1115594"/>
            <a:ext cx="6679276" cy="5012575"/>
          </a:xfrm>
        </p:spPr>
      </p:pic>
    </p:spTree>
    <p:extLst>
      <p:ext uri="{BB962C8B-B14F-4D97-AF65-F5344CB8AC3E}">
        <p14:creationId xmlns:p14="http://schemas.microsoft.com/office/powerpoint/2010/main" val="428730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38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983" y="1132219"/>
            <a:ext cx="7468985" cy="4979324"/>
          </a:xfrm>
        </p:spPr>
      </p:pic>
    </p:spTree>
    <p:extLst>
      <p:ext uri="{BB962C8B-B14F-4D97-AF65-F5344CB8AC3E}">
        <p14:creationId xmlns:p14="http://schemas.microsoft.com/office/powerpoint/2010/main" val="42351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Pedestrian Protection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81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2051" y="1071563"/>
            <a:ext cx="6800849" cy="5100637"/>
          </a:xfrm>
        </p:spPr>
      </p:pic>
    </p:spTree>
    <p:extLst>
      <p:ext uri="{BB962C8B-B14F-4D97-AF65-F5344CB8AC3E}">
        <p14:creationId xmlns:p14="http://schemas.microsoft.com/office/powerpoint/2010/main" val="35170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Branding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79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8681" y="1113516"/>
            <a:ext cx="6687589" cy="5016731"/>
          </a:xfrm>
        </p:spPr>
      </p:pic>
    </p:spTree>
    <p:extLst>
      <p:ext uri="{BB962C8B-B14F-4D97-AF65-F5344CB8AC3E}">
        <p14:creationId xmlns:p14="http://schemas.microsoft.com/office/powerpoint/2010/main" val="128468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2837" y="1115594"/>
            <a:ext cx="6679276" cy="5012575"/>
          </a:xfrm>
        </p:spPr>
      </p:pic>
    </p:spTree>
    <p:extLst>
      <p:ext uri="{BB962C8B-B14F-4D97-AF65-F5344CB8AC3E}">
        <p14:creationId xmlns:p14="http://schemas.microsoft.com/office/powerpoint/2010/main" val="220859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marL="342900">
              <a:lnSpc>
                <a:spcPct val="100000"/>
              </a:lnSpc>
            </a:pPr>
            <a:r>
              <a:rPr lang="en-US" altLang="en-US" sz="3200" kern="0" dirty="0" smtClean="0"/>
              <a:t>Successful BRT: ITDP </a:t>
            </a:r>
            <a:r>
              <a:rPr lang="en-US" altLang="en-US" sz="3200" kern="0" dirty="0" smtClean="0"/>
              <a:t>Ranking</a:t>
            </a:r>
            <a:endParaRPr lang="en-US" altLang="en-US" sz="3200" kern="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338018"/>
              </p:ext>
            </p:extLst>
          </p:nvPr>
        </p:nvGraphicFramePr>
        <p:xfrm>
          <a:off x="2089205" y="1080615"/>
          <a:ext cx="4952621" cy="545988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20885"/>
                <a:gridCol w="1761853"/>
                <a:gridCol w="1169883"/>
              </a:tblGrid>
              <a:tr h="80452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BRT Line</a:t>
                      </a:r>
                      <a:endParaRPr lang="en-US" sz="14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City</a:t>
                      </a:r>
                      <a:endParaRPr lang="en-US" sz="14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2014 ITDP BRT Rating</a:t>
                      </a:r>
                      <a:endParaRPr lang="en-US" sz="14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</a:tr>
              <a:tr h="69484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rgbClr val="2C2C2C"/>
                          </a:solidFill>
                          <a:latin typeface="+mn-lt"/>
                          <a:ea typeface="+mn-ea"/>
                          <a:cs typeface="+mn-cs"/>
                        </a:rPr>
                        <a:t>HealthLine</a:t>
                      </a:r>
                      <a:endParaRPr lang="en-US" sz="1800" kern="1200" dirty="0">
                        <a:solidFill>
                          <a:srgbClr val="2C2C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rgbClr val="2C2C2C"/>
                          </a:solidFill>
                          <a:latin typeface="+mn-lt"/>
                          <a:ea typeface="+mn-ea"/>
                          <a:cs typeface="+mn-cs"/>
                        </a:rPr>
                        <a:t>Cleveland,</a:t>
                      </a:r>
                      <a:r>
                        <a:rPr lang="en-US" sz="1800" kern="1200" baseline="0" dirty="0" smtClean="0">
                          <a:solidFill>
                            <a:srgbClr val="2C2C2C"/>
                          </a:solidFill>
                          <a:latin typeface="+mn-lt"/>
                          <a:ea typeface="+mn-ea"/>
                          <a:cs typeface="+mn-cs"/>
                        </a:rPr>
                        <a:t> OH</a:t>
                      </a:r>
                      <a:endParaRPr lang="en-US" sz="1800" kern="1200" dirty="0">
                        <a:solidFill>
                          <a:srgbClr val="2C2C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800" kern="1200" dirty="0" smtClean="0">
                          <a:solidFill>
                            <a:srgbClr val="2C2C2C"/>
                          </a:solidFill>
                          <a:latin typeface="+mn-lt"/>
                          <a:ea typeface="+mn-ea"/>
                          <a:cs typeface="+mn-cs"/>
                        </a:rPr>
                        <a:t>Silver</a:t>
                      </a:r>
                      <a:endParaRPr lang="en-US" sz="1800" kern="1200" dirty="0" smtClean="0">
                        <a:solidFill>
                          <a:srgbClr val="2C2C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</a:tr>
              <a:tr h="65313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Green Line (EmX)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Eugene, OR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Bronze</a:t>
                      </a:r>
                      <a:endParaRPr lang="en-US" dirty="0" smtClean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</a:tr>
              <a:tr h="65313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sbX Line 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San</a:t>
                      </a:r>
                      <a:r>
                        <a:rPr lang="en-US" baseline="0" dirty="0" smtClean="0">
                          <a:solidFill>
                            <a:srgbClr val="2C2C2C"/>
                          </a:solidFill>
                        </a:rPr>
                        <a:t> Bernardino, CA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Bronze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</a:tr>
              <a:tr h="69484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Orange Line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Los Angeles, CA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Bronze</a:t>
                      </a:r>
                      <a:endParaRPr lang="en-US" dirty="0" smtClean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</a:tr>
              <a:tr h="65313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East Busway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Pittsburgh, PA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Bronze</a:t>
                      </a:r>
                      <a:endParaRPr lang="en-US" dirty="0" smtClean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</a:tr>
              <a:tr h="65313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Linea 1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Guadalajara, MX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Gold</a:t>
                      </a:r>
                      <a:endParaRPr lang="en-US" dirty="0" smtClean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</a:tr>
              <a:tr h="65313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Linha Verde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Curitiba, BR</a:t>
                      </a:r>
                      <a:endParaRPr lang="en-US" dirty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C2C2C"/>
                          </a:solidFill>
                        </a:rPr>
                        <a:t>Gold</a:t>
                      </a:r>
                      <a:endParaRPr lang="en-US" dirty="0" smtClean="0">
                        <a:solidFill>
                          <a:srgbClr val="2C2C2C"/>
                        </a:solidFill>
                      </a:endParaRPr>
                    </a:p>
                  </a:txBody>
                  <a:tcPr anchor="ctr">
                    <a:solidFill>
                      <a:srgbClr val="CDCDC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99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Economic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4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762000"/>
          </a:xfrm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/>
          <a:lstStyle/>
          <a:p>
            <a:pPr marL="342900" eaLnBrk="1" hangingPunct="1"/>
            <a:r>
              <a:rPr lang="en-US" altLang="en-US" sz="3200" b="1" dirty="0" smtClean="0"/>
              <a:t>Benefits to Transport System Users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39624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altLang="en-US" dirty="0" smtClean="0"/>
              <a:t>Greater access: </a:t>
            </a:r>
          </a:p>
          <a:p>
            <a:pPr lvl="1"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altLang="en-US" dirty="0" smtClean="0"/>
              <a:t>jobs, </a:t>
            </a:r>
          </a:p>
          <a:p>
            <a:pPr lvl="1"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altLang="en-US" dirty="0" smtClean="0"/>
              <a:t>retail, </a:t>
            </a:r>
          </a:p>
          <a:p>
            <a:pPr lvl="1"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altLang="en-US" dirty="0" smtClean="0"/>
              <a:t>health services, education and </a:t>
            </a:r>
          </a:p>
          <a:p>
            <a:pPr lvl="1"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altLang="en-US" dirty="0" smtClean="0"/>
              <a:t>cultural facilities</a:t>
            </a:r>
          </a:p>
          <a:p>
            <a:pPr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altLang="en-US" dirty="0" smtClean="0"/>
              <a:t>Travel time savings</a:t>
            </a:r>
          </a:p>
          <a:p>
            <a:pPr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altLang="en-US" dirty="0" smtClean="0"/>
              <a:t>Travel cost savings</a:t>
            </a:r>
          </a:p>
        </p:txBody>
      </p:sp>
      <p:pic>
        <p:nvPicPr>
          <p:cNvPr id="9221" name="Picture 4" descr="IMG_01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52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5638800" cy="3352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dirty="0" smtClean="0"/>
              <a:t> </a:t>
            </a:r>
            <a:r>
              <a:rPr lang="en-US" altLang="en-US" sz="2400" dirty="0" smtClean="0"/>
              <a:t>Contain the costs of infrastructure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400" dirty="0" smtClean="0"/>
              <a:t> Improve community amenities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400" dirty="0" smtClean="0"/>
              <a:t> Increase regional competitiveness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400" dirty="0" smtClean="0"/>
              <a:t> Increase gross regional product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400" dirty="0" smtClean="0"/>
              <a:t> Sustainable development</a:t>
            </a: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23558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762000"/>
          </a:xfrm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/>
          <a:lstStyle/>
          <a:p>
            <a:pPr marL="342900" eaLnBrk="1" hangingPunct="1"/>
            <a:r>
              <a:rPr lang="en-US" altLang="en-US" sz="3200" b="1" dirty="0" smtClean="0"/>
              <a:t>Benefits to Community</a:t>
            </a:r>
          </a:p>
        </p:txBody>
      </p:sp>
    </p:spTree>
    <p:extLst>
      <p:ext uri="{BB962C8B-B14F-4D97-AF65-F5344CB8AC3E}">
        <p14:creationId xmlns:p14="http://schemas.microsoft.com/office/powerpoint/2010/main" val="831841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762000"/>
          </a:xfrm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/>
          <a:lstStyle/>
          <a:p>
            <a:pPr marL="406400" eaLnBrk="1" hangingPunct="1"/>
            <a:r>
              <a:rPr lang="en-US" altLang="en-US" sz="3200" b="1" dirty="0" smtClean="0"/>
              <a:t>Public Agencies Benefits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95400"/>
            <a:ext cx="4349750" cy="665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b="1" i="1" dirty="0" smtClean="0">
                <a:solidFill>
                  <a:srgbClr val="FF3300"/>
                </a:solidFill>
              </a:rPr>
              <a:t>More revenue to local government</a:t>
            </a:r>
          </a:p>
          <a:p>
            <a:pPr lvl="1" eaLnBrk="1" hangingPunct="1">
              <a:buFontTx/>
              <a:buNone/>
            </a:pPr>
            <a:endParaRPr lang="en-US" altLang="en-US" sz="1800" dirty="0" smtClean="0"/>
          </a:p>
        </p:txBody>
      </p:sp>
      <p:sp>
        <p:nvSpPr>
          <p:cNvPr id="1229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89050"/>
            <a:ext cx="4340225" cy="4525963"/>
          </a:xfrm>
        </p:spPr>
        <p:txBody>
          <a:bodyPr/>
          <a:lstStyle/>
          <a:p>
            <a:pPr eaLnBrk="1" hangingPunct="1"/>
            <a:r>
              <a:rPr lang="en-US" altLang="en-US" sz="1800" i="1" dirty="0" smtClean="0"/>
              <a:t>A typical state or local government could realize a 4 to 16 percent gain in tax revenues. </a:t>
            </a:r>
          </a:p>
          <a:p>
            <a:pPr eaLnBrk="1" hangingPunct="1"/>
            <a:r>
              <a:rPr lang="en-US" altLang="en-US" sz="1800" i="1" dirty="0" smtClean="0"/>
              <a:t>The Washington Metrorail system is expected to generate $2.1 billion in tax revenues for Virginia over 30 years. </a:t>
            </a:r>
          </a:p>
          <a:p>
            <a:pPr eaLnBrk="1" hangingPunct="1"/>
            <a:r>
              <a:rPr lang="en-US" altLang="en-US" sz="1800" i="1" dirty="0" smtClean="0"/>
              <a:t>Development surrounding the Station in Eden Prairie, MN, will annually return over $400,000 in residential property taxes and nearly $300,000 in retail property taxes.</a:t>
            </a:r>
            <a:r>
              <a:rPr lang="en-US" altLang="en-US" sz="2000" i="1" dirty="0" smtClean="0"/>
              <a:t> </a:t>
            </a:r>
          </a:p>
        </p:txBody>
      </p:sp>
      <p:pic>
        <p:nvPicPr>
          <p:cNvPr id="12294" name="Picture 5" descr="Cleveland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41910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858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762000"/>
          </a:xfrm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/>
          <a:lstStyle/>
          <a:p>
            <a:pPr marL="292100" eaLnBrk="1" hangingPunct="1"/>
            <a:r>
              <a:rPr lang="en-US" altLang="en-US" sz="3200" b="1" dirty="0" smtClean="0"/>
              <a:t>Private Developer Benefits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4876800" cy="4622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altLang="en-US" sz="2400" dirty="0" smtClean="0"/>
              <a:t>Improves access</a:t>
            </a:r>
          </a:p>
          <a:p>
            <a:pPr lvl="1"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altLang="en-US" sz="2000" dirty="0" smtClean="0"/>
              <a:t>Provides passenger traffic </a:t>
            </a:r>
          </a:p>
          <a:p>
            <a:pPr lvl="1"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altLang="en-US" sz="2000" dirty="0" smtClean="0"/>
              <a:t>Reduces  parking requirements</a:t>
            </a:r>
            <a:r>
              <a:rPr lang="en-US" altLang="en-US" sz="1800" dirty="0" smtClean="0"/>
              <a:t> </a:t>
            </a:r>
          </a:p>
          <a:p>
            <a:pPr lvl="1" eaLnBrk="1" hangingPunct="1">
              <a:lnSpc>
                <a:spcPct val="90000"/>
              </a:lnSpc>
              <a:buClr>
                <a:srgbClr val="336600"/>
              </a:buClr>
              <a:buFontTx/>
              <a:buNone/>
            </a:pPr>
            <a:endParaRPr lang="en-US" altLang="en-US" sz="1800" dirty="0" smtClean="0"/>
          </a:p>
          <a:p>
            <a:pPr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altLang="en-US" sz="2400" dirty="0" smtClean="0"/>
              <a:t>Faster absorption rates</a:t>
            </a:r>
          </a:p>
          <a:p>
            <a:pPr lvl="1"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altLang="en-US" sz="2000" dirty="0" smtClean="0"/>
              <a:t>Lower vacancies</a:t>
            </a:r>
          </a:p>
          <a:p>
            <a:pPr lvl="1"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altLang="en-US" sz="2000" dirty="0" smtClean="0"/>
              <a:t>Land values increase</a:t>
            </a:r>
          </a:p>
          <a:p>
            <a:pPr lvl="1"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altLang="en-US" sz="2000" dirty="0" smtClean="0"/>
              <a:t>Higher rents</a:t>
            </a:r>
          </a:p>
          <a:p>
            <a:pPr lvl="1"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altLang="en-US" sz="2000" dirty="0" smtClean="0"/>
              <a:t>Higher Return on investment (ROI)</a:t>
            </a:r>
          </a:p>
        </p:txBody>
      </p:sp>
      <p:sp>
        <p:nvSpPr>
          <p:cNvPr id="1331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1289050"/>
            <a:ext cx="3970338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800" i="1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800" i="1" dirty="0" smtClean="0">
                <a:solidFill>
                  <a:schemeClr val="accent2"/>
                </a:solidFill>
              </a:rPr>
              <a:t>In Cleveland, property values more than doubled along the corridor.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800" i="1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800" i="1" dirty="0" smtClean="0">
                <a:solidFill>
                  <a:schemeClr val="accent2"/>
                </a:solidFill>
              </a:rPr>
              <a:t>“Developers gravitate toward places where they see investment happening. There's no question the Euclid Corridor is a catalyst…" Lillian Kuri, Director of Special Projects for the Cleveland Foundation. </a:t>
            </a:r>
          </a:p>
        </p:txBody>
      </p:sp>
    </p:spTree>
    <p:extLst>
      <p:ext uri="{BB962C8B-B14F-4D97-AF65-F5344CB8AC3E}">
        <p14:creationId xmlns:p14="http://schemas.microsoft.com/office/powerpoint/2010/main" val="3168163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marL="342900">
              <a:lnSpc>
                <a:spcPct val="100000"/>
              </a:lnSpc>
            </a:pPr>
            <a:r>
              <a:rPr lang="en-US" altLang="en-US" sz="3200" kern="0" dirty="0"/>
              <a:t>The Power of Permanence</a:t>
            </a:r>
            <a:endParaRPr lang="en-US" altLang="en-US" sz="3200" kern="0" dirty="0" smtClean="0"/>
          </a:p>
        </p:txBody>
      </p:sp>
      <p:pic>
        <p:nvPicPr>
          <p:cNvPr id="58368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510" y="952500"/>
            <a:ext cx="4168202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IMG_088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4200" y="1238250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200" y="3733800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68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762000"/>
          </a:xfrm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/>
          <a:lstStyle/>
          <a:p>
            <a:pPr marL="342900" eaLnBrk="1" hangingPunct="1"/>
            <a:r>
              <a:rPr lang="en-US" altLang="en-US" sz="3200" b="1" dirty="0" smtClean="0"/>
              <a:t>Midtown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4241800" cy="310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381000" y="4495800"/>
            <a:ext cx="838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i="1" dirty="0">
                <a:solidFill>
                  <a:schemeClr val="accent2"/>
                </a:solidFill>
                <a:latin typeface="Arial" panose="020B0604020202020204" pitchFamily="34" charset="0"/>
              </a:rPr>
              <a:t>The price of an acre of land in the long-blighted Midtown area has doubled in the past five years from $200,000 to $400,000. </a:t>
            </a:r>
          </a:p>
        </p:txBody>
      </p:sp>
      <p:pic>
        <p:nvPicPr>
          <p:cNvPr id="25606" name="Picture 5" descr="IMG_01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41402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311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762000"/>
          </a:xfrm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/>
          <a:lstStyle/>
          <a:p>
            <a:pPr marL="342900" eaLnBrk="1" hangingPunct="1"/>
            <a:r>
              <a:rPr lang="en-US" altLang="en-US" sz="3200" b="1" dirty="0" smtClean="0"/>
              <a:t>Long-Term Economic Benefit</a:t>
            </a:r>
          </a:p>
        </p:txBody>
      </p:sp>
      <p:graphicFrame>
        <p:nvGraphicFramePr>
          <p:cNvPr id="590851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581258333"/>
              </p:ext>
            </p:extLst>
          </p:nvPr>
        </p:nvGraphicFramePr>
        <p:xfrm>
          <a:off x="3810000" y="1371600"/>
          <a:ext cx="4995863" cy="3038475"/>
        </p:xfrm>
        <a:graphic>
          <a:graphicData uri="http://schemas.openxmlformats.org/drawingml/2006/table">
            <a:tbl>
              <a:tblPr/>
              <a:tblGrid>
                <a:gridCol w="3609975"/>
                <a:gridCol w="1385888"/>
              </a:tblGrid>
              <a:tr h="373063">
                <a:tc gridSpan="2">
                  <a:txBody>
                    <a:bodyPr/>
                    <a:lstStyle>
                      <a:lvl1pPr>
                        <a:defRPr sz="22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4pPr>
                      <a:lvl5pPr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Md BT" pitchFamily="34" charset="0"/>
                        </a:rPr>
                        <a:t>Forecasted Economic Benefits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5450">
                <a:tc>
                  <a:txBody>
                    <a:bodyPr/>
                    <a:lstStyle>
                      <a:lvl1pPr>
                        <a:defRPr sz="22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4pPr>
                      <a:lvl5pPr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Md BT" pitchFamily="34" charset="0"/>
                        </a:rPr>
                        <a:t>Commercial Development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2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4pPr>
                      <a:lvl5pPr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Md BT" pitchFamily="34" charset="0"/>
                        </a:rPr>
                        <a:t>7.9 M ft </a:t>
                      </a:r>
                      <a:r>
                        <a:rPr kumimoji="0" lang="en-US" altLang="en-US" sz="2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Md BT" pitchFamily="34" charset="0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>
                      <a:lvl1pPr>
                        <a:defRPr sz="22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4pPr>
                      <a:lvl5pPr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Md BT" pitchFamily="34" charset="0"/>
                        </a:rPr>
                        <a:t>Residential units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2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4pPr>
                      <a:lvl5pPr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Md BT" pitchFamily="34" charset="0"/>
                        </a:rPr>
                        <a:t>5,400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>
                      <a:lvl1pPr>
                        <a:defRPr sz="22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4pPr>
                      <a:lvl5pPr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Md BT" pitchFamily="34" charset="0"/>
                        </a:rPr>
                        <a:t>Capital investment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2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4pPr>
                      <a:lvl5pPr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Md BT" pitchFamily="34" charset="0"/>
                        </a:rPr>
                        <a:t>$6.0 B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>
                      <a:lvl1pPr>
                        <a:defRPr sz="22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4pPr>
                      <a:lvl5pPr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Md BT" pitchFamily="34" charset="0"/>
                        </a:rPr>
                        <a:t>Local tax generated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2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4pPr>
                      <a:lvl5pPr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Md BT" pitchFamily="34" charset="0"/>
                        </a:rPr>
                        <a:t>$ 62.2 M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>
                      <a:lvl1pPr>
                        <a:defRPr sz="22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4pPr>
                      <a:lvl5pPr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Md BT" pitchFamily="34" charset="0"/>
                        </a:rPr>
                        <a:t>RTA sales tax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2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4pPr>
                      <a:lvl5pPr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Md BT" pitchFamily="34" charset="0"/>
                        </a:rPr>
                        <a:t>$ 1.9 M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>
                      <a:lvl1pPr>
                        <a:defRPr sz="22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4pPr>
                      <a:lvl5pPr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Md BT" pitchFamily="34" charset="0"/>
                        </a:rPr>
                        <a:t>Jobs created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2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4pPr>
                      <a:lvl5pPr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Futura Md B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Md BT" pitchFamily="34" charset="0"/>
                        </a:rPr>
                        <a:t>13,000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90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1480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91" name="Text Box 33"/>
          <p:cNvSpPr txBox="1">
            <a:spLocks noChangeArrowheads="1"/>
          </p:cNvSpPr>
          <p:nvPr/>
        </p:nvSpPr>
        <p:spPr bwMode="auto">
          <a:xfrm>
            <a:off x="4191000" y="4495800"/>
            <a:ext cx="4567238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700" dirty="0">
                <a:latin typeface="Arial" panose="020B0604020202020204" pitchFamily="34" charset="0"/>
              </a:rPr>
              <a:t>Source: BPP &amp; Associates Economic Impacts of the Euclid Corridor BRT Project; Greater Cleveland RTA 2000.</a:t>
            </a:r>
          </a:p>
        </p:txBody>
      </p:sp>
    </p:spTree>
    <p:extLst>
      <p:ext uri="{BB962C8B-B14F-4D97-AF65-F5344CB8AC3E}">
        <p14:creationId xmlns:p14="http://schemas.microsoft.com/office/powerpoint/2010/main" val="1393348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98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marL="342900">
              <a:lnSpc>
                <a:spcPct val="100000"/>
              </a:lnSpc>
            </a:pPr>
            <a:r>
              <a:rPr lang="en-US" altLang="en-US" sz="3200" kern="0" dirty="0"/>
              <a:t>Cleveland BRT: Before &amp; After Study</a:t>
            </a:r>
            <a:endParaRPr lang="en-US" altLang="en-US" sz="3200" kern="0" dirty="0" smtClean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/>
          </p:nvPr>
        </p:nvGraphicFramePr>
        <p:xfrm>
          <a:off x="423856" y="2314576"/>
          <a:ext cx="5486402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09800"/>
                <a:gridCol w="1447802"/>
                <a:gridCol w="1828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Before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After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Running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46 minutes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 minutes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Weekday ridership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8,900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14,300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Annual ridership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3,056,289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4,800,000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Operating costs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$7,000,000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$8,200,000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Cost per trip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$2.29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$1.71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590675"/>
            <a:ext cx="2849404" cy="3676650"/>
          </a:xfrm>
          <a:prstGeom prst="rect">
            <a:avLst/>
          </a:prstGeom>
          <a:noFill/>
          <a:ln w="28575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2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0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6934200" y="609600"/>
            <a:ext cx="1600200" cy="3381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HealthLine</a:t>
            </a: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902200"/>
            <a:ext cx="285987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 rot="19453910">
            <a:off x="4466245" y="2399841"/>
            <a:ext cx="2382032" cy="766690"/>
          </a:xfrm>
          <a:prstGeom prst="rect">
            <a:avLst/>
          </a:prstGeom>
          <a:solidFill>
            <a:schemeClr val="accent1">
              <a:alpha val="23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20932" y="1941922"/>
            <a:ext cx="1313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Exclusive Right of Way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6897688" y="2422689"/>
            <a:ext cx="502353" cy="942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669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Euclid Corridor </a:t>
            </a:r>
            <a:r>
              <a:rPr lang="en-US" dirty="0" smtClean="0"/>
              <a:t>HealthLine Bus Rapid Transit</a:t>
            </a: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altLang="en-US" dirty="0" smtClean="0"/>
              <a:t>5.5 miles long 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altLang="en-US" dirty="0" smtClean="0"/>
              <a:t>36 stations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altLang="en-US" dirty="0" smtClean="0"/>
              <a:t>Complete Street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altLang="en-US" dirty="0" smtClean="0"/>
              <a:t>Building face to building face 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altLang="en-US" dirty="0" smtClean="0"/>
              <a:t> Transit priority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altLang="en-US" dirty="0"/>
              <a:t> </a:t>
            </a:r>
            <a:r>
              <a:rPr lang="en-US" altLang="en-US" dirty="0" smtClean="0"/>
              <a:t>Pedestrian and bicycle friendly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altLang="en-US" dirty="0" smtClean="0"/>
              <a:t> Landscape/hardscape treatment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altLang="en-US" dirty="0" smtClean="0"/>
              <a:t> Pubic Art - Integrated/stand-alone </a:t>
            </a:r>
          </a:p>
        </p:txBody>
      </p:sp>
      <p:pic>
        <p:nvPicPr>
          <p:cNvPr id="6146" name="Picture 2" descr="https://c2.staticflickr.com/2/1371/4723305894_afd1aa36a5_b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543130"/>
            <a:ext cx="3169892" cy="211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upload.wikimedia.org/wikipedia/commons/2/25/Downtown_Cleveland_Euclid_Avenu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4064963"/>
            <a:ext cx="3169892" cy="210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92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 Rapid Transit Amenities</a:t>
            </a:r>
          </a:p>
        </p:txBody>
      </p:sp>
      <p:sp>
        <p:nvSpPr>
          <p:cNvPr id="819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 smtClean="0"/>
              <a:t>Bus only, exclusive right-of-way</a:t>
            </a:r>
          </a:p>
          <a:p>
            <a:pPr marL="457200" indent="-457200"/>
            <a:r>
              <a:rPr lang="en-US" dirty="0" smtClean="0"/>
              <a:t>High-frequency all day service</a:t>
            </a:r>
          </a:p>
          <a:p>
            <a:pPr marL="457200" indent="-457200"/>
            <a:r>
              <a:rPr lang="en-US" dirty="0" smtClean="0"/>
              <a:t>Bus priority preferential treatments</a:t>
            </a:r>
          </a:p>
          <a:p>
            <a:pPr marL="457200" indent="-457200"/>
            <a:r>
              <a:rPr lang="en-US" dirty="0" smtClean="0"/>
              <a:t>Branding</a:t>
            </a:r>
          </a:p>
          <a:p>
            <a:pPr marL="457200" indent="-457200"/>
            <a:r>
              <a:rPr lang="en-US" dirty="0" smtClean="0"/>
              <a:t>Off-bus fare collection</a:t>
            </a:r>
          </a:p>
          <a:p>
            <a:pPr marL="457200" indent="-457200"/>
            <a:r>
              <a:rPr lang="en-US" dirty="0" smtClean="0"/>
              <a:t>Level boarding</a:t>
            </a:r>
          </a:p>
          <a:p>
            <a:pPr marL="457200" indent="-457200"/>
            <a:r>
              <a:rPr lang="en-US" dirty="0" smtClean="0"/>
              <a:t>Intelligent transportation systems (ITS)</a:t>
            </a:r>
          </a:p>
          <a:p>
            <a:pPr marL="457200" indent="-457200"/>
            <a:r>
              <a:rPr lang="en-US" dirty="0" smtClean="0"/>
              <a:t>High-quality, highly visible stations</a:t>
            </a:r>
          </a:p>
        </p:txBody>
      </p:sp>
      <p:pic>
        <p:nvPicPr>
          <p:cNvPr id="4" name="Picture 7" descr="Cleveland 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4597" y="1053289"/>
            <a:ext cx="2194560" cy="163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G_0878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4597" y="2719638"/>
            <a:ext cx="2194560" cy="146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5" t="2867" r="4308" b="3990"/>
          <a:stretch/>
        </p:blipFill>
        <p:spPr bwMode="auto">
          <a:xfrm>
            <a:off x="6474598" y="4221312"/>
            <a:ext cx="2194560" cy="17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72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Title_Blue-Green bkgd">
  <a:themeElements>
    <a:clrScheme name="Blue Title_Blue-Green bkgd 5">
      <a:dk1>
        <a:srgbClr val="000000"/>
      </a:dk1>
      <a:lt1>
        <a:srgbClr val="FFFFFF"/>
      </a:lt1>
      <a:dk2>
        <a:srgbClr val="000000"/>
      </a:dk2>
      <a:lt2>
        <a:srgbClr val="988F86"/>
      </a:lt2>
      <a:accent1>
        <a:srgbClr val="63C1DF"/>
      </a:accent1>
      <a:accent2>
        <a:srgbClr val="7DDC1E"/>
      </a:accent2>
      <a:accent3>
        <a:srgbClr val="FFFFFF"/>
      </a:accent3>
      <a:accent4>
        <a:srgbClr val="000000"/>
      </a:accent4>
      <a:accent5>
        <a:srgbClr val="B7DDEC"/>
      </a:accent5>
      <a:accent6>
        <a:srgbClr val="71C71A"/>
      </a:accent6>
      <a:hlink>
        <a:srgbClr val="FC9F1A"/>
      </a:hlink>
      <a:folHlink>
        <a:srgbClr val="9C0880"/>
      </a:folHlink>
    </a:clrScheme>
    <a:fontScheme name="Blue Title_Blue-Green bkg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e Title_Blue-Green bkg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3C1DF"/>
        </a:accent1>
        <a:accent2>
          <a:srgbClr val="85E61F"/>
        </a:accent2>
        <a:accent3>
          <a:srgbClr val="FFFFFF"/>
        </a:accent3>
        <a:accent4>
          <a:srgbClr val="000000"/>
        </a:accent4>
        <a:accent5>
          <a:srgbClr val="B7DDEC"/>
        </a:accent5>
        <a:accent6>
          <a:srgbClr val="78D01B"/>
        </a:accent6>
        <a:hlink>
          <a:srgbClr val="FC9F1A"/>
        </a:hlink>
        <a:folHlink>
          <a:srgbClr val="9C08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Title_Blue-Green bkgd 2">
        <a:dk1>
          <a:srgbClr val="DDDDDD"/>
        </a:dk1>
        <a:lt1>
          <a:srgbClr val="FFFFFF"/>
        </a:lt1>
        <a:dk2>
          <a:srgbClr val="000000"/>
        </a:dk2>
        <a:lt2>
          <a:srgbClr val="FFFFFF"/>
        </a:lt2>
        <a:accent1>
          <a:srgbClr val="63C1DF"/>
        </a:accent1>
        <a:accent2>
          <a:srgbClr val="85E61F"/>
        </a:accent2>
        <a:accent3>
          <a:srgbClr val="AAAAAA"/>
        </a:accent3>
        <a:accent4>
          <a:srgbClr val="DADADA"/>
        </a:accent4>
        <a:accent5>
          <a:srgbClr val="B7DDEC"/>
        </a:accent5>
        <a:accent6>
          <a:srgbClr val="78D01B"/>
        </a:accent6>
        <a:hlink>
          <a:srgbClr val="FC9F1A"/>
        </a:hlink>
        <a:folHlink>
          <a:srgbClr val="9C08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Title_Blue-Green bkgd 3">
        <a:dk1>
          <a:srgbClr val="000000"/>
        </a:dk1>
        <a:lt1>
          <a:srgbClr val="FFFFFF"/>
        </a:lt1>
        <a:dk2>
          <a:srgbClr val="000000"/>
        </a:dk2>
        <a:lt2>
          <a:srgbClr val="988F86"/>
        </a:lt2>
        <a:accent1>
          <a:srgbClr val="63C1DF"/>
        </a:accent1>
        <a:accent2>
          <a:srgbClr val="85E61F"/>
        </a:accent2>
        <a:accent3>
          <a:srgbClr val="FFFFFF"/>
        </a:accent3>
        <a:accent4>
          <a:srgbClr val="000000"/>
        </a:accent4>
        <a:accent5>
          <a:srgbClr val="B7DDEC"/>
        </a:accent5>
        <a:accent6>
          <a:srgbClr val="78D01B"/>
        </a:accent6>
        <a:hlink>
          <a:srgbClr val="FC9F1A"/>
        </a:hlink>
        <a:folHlink>
          <a:srgbClr val="9C08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Title_Blue-Green bkgd 4">
        <a:dk1>
          <a:srgbClr val="988F86"/>
        </a:dk1>
        <a:lt1>
          <a:srgbClr val="FFFFFF"/>
        </a:lt1>
        <a:dk2>
          <a:srgbClr val="000000"/>
        </a:dk2>
        <a:lt2>
          <a:srgbClr val="FFFFFF"/>
        </a:lt2>
        <a:accent1>
          <a:srgbClr val="63C1DF"/>
        </a:accent1>
        <a:accent2>
          <a:srgbClr val="85E61F"/>
        </a:accent2>
        <a:accent3>
          <a:srgbClr val="AAAAAA"/>
        </a:accent3>
        <a:accent4>
          <a:srgbClr val="DADADA"/>
        </a:accent4>
        <a:accent5>
          <a:srgbClr val="B7DDEC"/>
        </a:accent5>
        <a:accent6>
          <a:srgbClr val="78D01B"/>
        </a:accent6>
        <a:hlink>
          <a:srgbClr val="FC9F1A"/>
        </a:hlink>
        <a:folHlink>
          <a:srgbClr val="9C08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Title_Blue-Green bkgd 5">
        <a:dk1>
          <a:srgbClr val="000000"/>
        </a:dk1>
        <a:lt1>
          <a:srgbClr val="FFFFFF"/>
        </a:lt1>
        <a:dk2>
          <a:srgbClr val="000000"/>
        </a:dk2>
        <a:lt2>
          <a:srgbClr val="988F86"/>
        </a:lt2>
        <a:accent1>
          <a:srgbClr val="63C1DF"/>
        </a:accent1>
        <a:accent2>
          <a:srgbClr val="7DDC1E"/>
        </a:accent2>
        <a:accent3>
          <a:srgbClr val="FFFFFF"/>
        </a:accent3>
        <a:accent4>
          <a:srgbClr val="000000"/>
        </a:accent4>
        <a:accent5>
          <a:srgbClr val="B7DDEC"/>
        </a:accent5>
        <a:accent6>
          <a:srgbClr val="71C71A"/>
        </a:accent6>
        <a:hlink>
          <a:srgbClr val="FC9F1A"/>
        </a:hlink>
        <a:folHlink>
          <a:srgbClr val="9C08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Title_Blue-Green bkgd 6">
        <a:dk1>
          <a:srgbClr val="988F86"/>
        </a:dk1>
        <a:lt1>
          <a:srgbClr val="FFFFFF"/>
        </a:lt1>
        <a:dk2>
          <a:srgbClr val="000000"/>
        </a:dk2>
        <a:lt2>
          <a:srgbClr val="FFFFFF"/>
        </a:lt2>
        <a:accent1>
          <a:srgbClr val="63C1DF"/>
        </a:accent1>
        <a:accent2>
          <a:srgbClr val="7DDC1E"/>
        </a:accent2>
        <a:accent3>
          <a:srgbClr val="AAAAAA"/>
        </a:accent3>
        <a:accent4>
          <a:srgbClr val="DADADA"/>
        </a:accent4>
        <a:accent5>
          <a:srgbClr val="B7DDEC"/>
        </a:accent5>
        <a:accent6>
          <a:srgbClr val="71C71A"/>
        </a:accent6>
        <a:hlink>
          <a:srgbClr val="FC9F1A"/>
        </a:hlink>
        <a:folHlink>
          <a:srgbClr val="9C08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ue Title_Blue-Green bkgd">
  <a:themeElements>
    <a:clrScheme name="AECOM">
      <a:dk1>
        <a:sysClr val="windowText" lastClr="000000"/>
      </a:dk1>
      <a:lt1>
        <a:sysClr val="window" lastClr="FFFFFF"/>
      </a:lt1>
      <a:dk2>
        <a:srgbClr val="FC9F1A"/>
      </a:dk2>
      <a:lt2>
        <a:srgbClr val="FFFFFF"/>
      </a:lt2>
      <a:accent1>
        <a:srgbClr val="FC9F1A"/>
      </a:accent1>
      <a:accent2>
        <a:srgbClr val="63C1DF"/>
      </a:accent2>
      <a:accent3>
        <a:srgbClr val="9BBB59"/>
      </a:accent3>
      <a:accent4>
        <a:srgbClr val="9C0880"/>
      </a:accent4>
      <a:accent5>
        <a:srgbClr val="988F86"/>
      </a:accent5>
      <a:accent6>
        <a:srgbClr val="63C1DF"/>
      </a:accent6>
      <a:hlink>
        <a:srgbClr val="63C1DF"/>
      </a:hlink>
      <a:folHlink>
        <a:srgbClr val="9C0880"/>
      </a:folHlink>
    </a:clrScheme>
    <a:fontScheme name="Blue Title_Blue-Green bkg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e Title_Blue-Green bkg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3C1DF"/>
        </a:accent1>
        <a:accent2>
          <a:srgbClr val="85E61F"/>
        </a:accent2>
        <a:accent3>
          <a:srgbClr val="FFFFFF"/>
        </a:accent3>
        <a:accent4>
          <a:srgbClr val="000000"/>
        </a:accent4>
        <a:accent5>
          <a:srgbClr val="B7DDEC"/>
        </a:accent5>
        <a:accent6>
          <a:srgbClr val="78D01B"/>
        </a:accent6>
        <a:hlink>
          <a:srgbClr val="FC9F1A"/>
        </a:hlink>
        <a:folHlink>
          <a:srgbClr val="9C08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Title_Blue-Green bkgd 2">
        <a:dk1>
          <a:srgbClr val="DDDDDD"/>
        </a:dk1>
        <a:lt1>
          <a:srgbClr val="FFFFFF"/>
        </a:lt1>
        <a:dk2>
          <a:srgbClr val="000000"/>
        </a:dk2>
        <a:lt2>
          <a:srgbClr val="FFFFFF"/>
        </a:lt2>
        <a:accent1>
          <a:srgbClr val="63C1DF"/>
        </a:accent1>
        <a:accent2>
          <a:srgbClr val="85E61F"/>
        </a:accent2>
        <a:accent3>
          <a:srgbClr val="AAAAAA"/>
        </a:accent3>
        <a:accent4>
          <a:srgbClr val="DADADA"/>
        </a:accent4>
        <a:accent5>
          <a:srgbClr val="B7DDEC"/>
        </a:accent5>
        <a:accent6>
          <a:srgbClr val="78D01B"/>
        </a:accent6>
        <a:hlink>
          <a:srgbClr val="FC9F1A"/>
        </a:hlink>
        <a:folHlink>
          <a:srgbClr val="9C08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Title_Blue-Green bkgd 3">
        <a:dk1>
          <a:srgbClr val="000000"/>
        </a:dk1>
        <a:lt1>
          <a:srgbClr val="FFFFFF"/>
        </a:lt1>
        <a:dk2>
          <a:srgbClr val="000000"/>
        </a:dk2>
        <a:lt2>
          <a:srgbClr val="988F86"/>
        </a:lt2>
        <a:accent1>
          <a:srgbClr val="63C1DF"/>
        </a:accent1>
        <a:accent2>
          <a:srgbClr val="85E61F"/>
        </a:accent2>
        <a:accent3>
          <a:srgbClr val="FFFFFF"/>
        </a:accent3>
        <a:accent4>
          <a:srgbClr val="000000"/>
        </a:accent4>
        <a:accent5>
          <a:srgbClr val="B7DDEC"/>
        </a:accent5>
        <a:accent6>
          <a:srgbClr val="78D01B"/>
        </a:accent6>
        <a:hlink>
          <a:srgbClr val="FC9F1A"/>
        </a:hlink>
        <a:folHlink>
          <a:srgbClr val="9C08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Title_Blue-Green bkgd 4">
        <a:dk1>
          <a:srgbClr val="988F86"/>
        </a:dk1>
        <a:lt1>
          <a:srgbClr val="FFFFFF"/>
        </a:lt1>
        <a:dk2>
          <a:srgbClr val="000000"/>
        </a:dk2>
        <a:lt2>
          <a:srgbClr val="FFFFFF"/>
        </a:lt2>
        <a:accent1>
          <a:srgbClr val="63C1DF"/>
        </a:accent1>
        <a:accent2>
          <a:srgbClr val="85E61F"/>
        </a:accent2>
        <a:accent3>
          <a:srgbClr val="AAAAAA"/>
        </a:accent3>
        <a:accent4>
          <a:srgbClr val="DADADA"/>
        </a:accent4>
        <a:accent5>
          <a:srgbClr val="B7DDEC"/>
        </a:accent5>
        <a:accent6>
          <a:srgbClr val="78D01B"/>
        </a:accent6>
        <a:hlink>
          <a:srgbClr val="FC9F1A"/>
        </a:hlink>
        <a:folHlink>
          <a:srgbClr val="9C08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Title_Blue-Green bkgd 5">
        <a:dk1>
          <a:srgbClr val="000000"/>
        </a:dk1>
        <a:lt1>
          <a:srgbClr val="FFFFFF"/>
        </a:lt1>
        <a:dk2>
          <a:srgbClr val="000000"/>
        </a:dk2>
        <a:lt2>
          <a:srgbClr val="988F86"/>
        </a:lt2>
        <a:accent1>
          <a:srgbClr val="63C1DF"/>
        </a:accent1>
        <a:accent2>
          <a:srgbClr val="7DDC1E"/>
        </a:accent2>
        <a:accent3>
          <a:srgbClr val="FFFFFF"/>
        </a:accent3>
        <a:accent4>
          <a:srgbClr val="000000"/>
        </a:accent4>
        <a:accent5>
          <a:srgbClr val="B7DDEC"/>
        </a:accent5>
        <a:accent6>
          <a:srgbClr val="71C71A"/>
        </a:accent6>
        <a:hlink>
          <a:srgbClr val="FC9F1A"/>
        </a:hlink>
        <a:folHlink>
          <a:srgbClr val="9C08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Title_Blue-Green bkgd 6">
        <a:dk1>
          <a:srgbClr val="988F86"/>
        </a:dk1>
        <a:lt1>
          <a:srgbClr val="FFFFFF"/>
        </a:lt1>
        <a:dk2>
          <a:srgbClr val="000000"/>
        </a:dk2>
        <a:lt2>
          <a:srgbClr val="FFFFFF"/>
        </a:lt2>
        <a:accent1>
          <a:srgbClr val="63C1DF"/>
        </a:accent1>
        <a:accent2>
          <a:srgbClr val="7DDC1E"/>
        </a:accent2>
        <a:accent3>
          <a:srgbClr val="AAAAAA"/>
        </a:accent3>
        <a:accent4>
          <a:srgbClr val="DADADA"/>
        </a:accent4>
        <a:accent5>
          <a:srgbClr val="B7DDEC"/>
        </a:accent5>
        <a:accent6>
          <a:srgbClr val="71C71A"/>
        </a:accent6>
        <a:hlink>
          <a:srgbClr val="FC9F1A"/>
        </a:hlink>
        <a:folHlink>
          <a:srgbClr val="9C08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3391</TotalTime>
  <Words>796</Words>
  <Application>Microsoft Office PowerPoint</Application>
  <PresentationFormat>On-screen Show (4:3)</PresentationFormat>
  <Paragraphs>253</Paragraphs>
  <Slides>58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Futura Md BT</vt:lpstr>
      <vt:lpstr>GillSans</vt:lpstr>
      <vt:lpstr>Times New Roman</vt:lpstr>
      <vt:lpstr>Wingdings</vt:lpstr>
      <vt:lpstr>Blue Title_Blue-Green bkgd</vt:lpstr>
      <vt:lpstr>1_Blue Title_Blue-Green bkgd</vt:lpstr>
      <vt:lpstr>Bus Rapid Transit</vt:lpstr>
      <vt:lpstr>Types of “BRT” </vt:lpstr>
      <vt:lpstr>Flexibility: Operations on the Busway</vt:lpstr>
      <vt:lpstr>PowerPoint Presentation</vt:lpstr>
      <vt:lpstr>PowerPoint Presentation</vt:lpstr>
      <vt:lpstr>PowerPoint Presentation</vt:lpstr>
      <vt:lpstr>PowerPoint Presentation</vt:lpstr>
      <vt:lpstr>Euclid Corridor HealthLine Bus Rapid Transit</vt:lpstr>
      <vt:lpstr>Bus Rapid Transit Amenities</vt:lpstr>
      <vt:lpstr>Transitway Alternatives </vt:lpstr>
      <vt:lpstr>Center Median</vt:lpstr>
      <vt:lpstr>Curbside</vt:lpstr>
      <vt:lpstr>Offset</vt:lpstr>
      <vt:lpstr>HealthLine Transitway</vt:lpstr>
      <vt:lpstr>PowerPoint Presentation</vt:lpstr>
      <vt:lpstr>PowerPoint Presentation</vt:lpstr>
      <vt:lpstr>PowerPoint Presentation</vt:lpstr>
      <vt:lpstr>PowerPoint Presentation</vt:lpstr>
      <vt:lpstr>Transit Signal Priority</vt:lpstr>
      <vt:lpstr>PowerPoint Presentation</vt:lpstr>
      <vt:lpstr>Vehicles</vt:lpstr>
      <vt:lpstr>PowerPoint Presentation</vt:lpstr>
      <vt:lpstr>PowerPoint Presentation</vt:lpstr>
      <vt:lpstr>Precision Docking </vt:lpstr>
      <vt:lpstr>PowerPoint Presentation</vt:lpstr>
      <vt:lpstr>PowerPoint Presentation</vt:lpstr>
      <vt:lpstr>Level Boarding</vt:lpstr>
      <vt:lpstr>PowerPoint Presentation</vt:lpstr>
      <vt:lpstr>PowerPoint Presentation</vt:lpstr>
      <vt:lpstr>Stations</vt:lpstr>
      <vt:lpstr>Layering of Forces/Issues</vt:lpstr>
      <vt:lpstr>Transit Station Access</vt:lpstr>
      <vt:lpstr>PowerPoint Presentation</vt:lpstr>
      <vt:lpstr>PowerPoint Presentation</vt:lpstr>
      <vt:lpstr>Station Components</vt:lpstr>
      <vt:lpstr>PowerPoint Presentation</vt:lpstr>
      <vt:lpstr>PowerPoint Presentation</vt:lpstr>
      <vt:lpstr>Streetscape</vt:lpstr>
      <vt:lpstr>PowerPoint Presentation</vt:lpstr>
      <vt:lpstr>PowerPoint Presentation</vt:lpstr>
      <vt:lpstr>Landscape</vt:lpstr>
      <vt:lpstr>PowerPoint Presentation</vt:lpstr>
      <vt:lpstr>Public Art</vt:lpstr>
      <vt:lpstr>PowerPoint Presentation</vt:lpstr>
      <vt:lpstr>Pedestrian Protection</vt:lpstr>
      <vt:lpstr>PowerPoint Presentation</vt:lpstr>
      <vt:lpstr>Branding</vt:lpstr>
      <vt:lpstr>PowerPoint Presentation</vt:lpstr>
      <vt:lpstr>PowerPoint Presentation</vt:lpstr>
      <vt:lpstr>Economic Development</vt:lpstr>
      <vt:lpstr>Benefits to Transport System Users</vt:lpstr>
      <vt:lpstr>Benefits to Community</vt:lpstr>
      <vt:lpstr>Public Agencies Benefits</vt:lpstr>
      <vt:lpstr>Private Developer Benefits</vt:lpstr>
      <vt:lpstr>PowerPoint Presentation</vt:lpstr>
      <vt:lpstr>Midtown</vt:lpstr>
      <vt:lpstr>Long-Term Economic Benefit</vt:lpstr>
      <vt:lpstr>PowerPoint Presentation</vt:lpstr>
    </vt:vector>
  </TitlesOfParts>
  <Company>Landor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AECOM PowerPoint Template</dc:title>
  <dc:creator>Cathy Colgan</dc:creator>
  <cp:lastModifiedBy>Davis-Lockward, Andrew</cp:lastModifiedBy>
  <cp:revision>261</cp:revision>
  <dcterms:created xsi:type="dcterms:W3CDTF">2009-09-01T17:33:33Z</dcterms:created>
  <dcterms:modified xsi:type="dcterms:W3CDTF">2018-08-15T01:54:37Z</dcterms:modified>
</cp:coreProperties>
</file>